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2" r:id="rId1"/>
  </p:sldMasterIdLst>
  <p:notesMasterIdLst>
    <p:notesMasterId r:id="rId27"/>
  </p:notesMasterIdLst>
  <p:handoutMasterIdLst>
    <p:handoutMasterId r:id="rId28"/>
  </p:handoutMasterIdLst>
  <p:sldIdLst>
    <p:sldId id="263" r:id="rId2"/>
    <p:sldId id="314" r:id="rId3"/>
    <p:sldId id="319" r:id="rId4"/>
    <p:sldId id="360" r:id="rId5"/>
    <p:sldId id="400" r:id="rId6"/>
    <p:sldId id="401" r:id="rId7"/>
    <p:sldId id="361" r:id="rId8"/>
    <p:sldId id="402" r:id="rId9"/>
    <p:sldId id="403" r:id="rId10"/>
    <p:sldId id="431" r:id="rId11"/>
    <p:sldId id="404" r:id="rId12"/>
    <p:sldId id="433" r:id="rId13"/>
    <p:sldId id="434" r:id="rId14"/>
    <p:sldId id="442" r:id="rId15"/>
    <p:sldId id="406" r:id="rId16"/>
    <p:sldId id="438" r:id="rId17"/>
    <p:sldId id="420" r:id="rId18"/>
    <p:sldId id="428" r:id="rId19"/>
    <p:sldId id="439" r:id="rId20"/>
    <p:sldId id="436" r:id="rId21"/>
    <p:sldId id="440" r:id="rId22"/>
    <p:sldId id="415" r:id="rId23"/>
    <p:sldId id="445" r:id="rId24"/>
    <p:sldId id="397" r:id="rId25"/>
    <p:sldId id="443" r:id="rId2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Eric Pouyoul" initials="EP" lastIdx="7" clrIdx="0"/>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0"/>
      </p:ext>
    </p:extLst>
  </p:showPr>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106"/>
    <p:restoredTop sz="90630"/>
  </p:normalViewPr>
  <p:slideViewPr>
    <p:cSldViewPr snapToGrid="0" snapToObjects="1">
      <p:cViewPr>
        <p:scale>
          <a:sx n="100" d="100"/>
          <a:sy n="100" d="100"/>
        </p:scale>
        <p:origin x="648" y="160"/>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notesMaster" Target="notesMasters/notesMaster1.xml"/><Relationship Id="rId28" Type="http://schemas.openxmlformats.org/officeDocument/2006/relationships/handoutMaster" Target="handoutMasters/handoutMaster1.xml"/><Relationship Id="rId29" Type="http://schemas.openxmlformats.org/officeDocument/2006/relationships/commentAuthors" Target="commentAuthor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presProps" Target="presProps.xml"/><Relationship Id="rId31" Type="http://schemas.openxmlformats.org/officeDocument/2006/relationships/viewProps" Target="viewProps.xml"/><Relationship Id="rId32" Type="http://schemas.openxmlformats.org/officeDocument/2006/relationships/theme" Target="theme/theme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oleObject" Target="file:////Users/mkiran/Google%20Drive/intent_network-ESnet-collab/ml-network-stats.xlsx" TargetMode="External"/></Relationships>
</file>

<file path=ppt/charts/_rels/chart2.xml.rels><?xml version="1.0" encoding="UTF-8" standalone="yes"?>
<Relationships xmlns="http://schemas.openxmlformats.org/package/2006/relationships"><Relationship Id="rId1" Type="http://schemas.microsoft.com/office/2011/relationships/chartStyle" Target="style2.xml"/><Relationship Id="rId2" Type="http://schemas.microsoft.com/office/2011/relationships/chartColorStyle" Target="colors2.xml"/><Relationship Id="rId3" Type="http://schemas.openxmlformats.org/officeDocument/2006/relationships/oleObject" Target="file:////Users/mkiran/Google%20Drive/intent_network-ESnet-collab/ml-network-stats.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Sheet1!$J$40</c:f>
              <c:strCache>
                <c:ptCount val="1"/>
                <c:pt idx="0">
                  <c:v>ML</c:v>
                </c:pt>
              </c:strCache>
            </c:strRef>
          </c:tx>
          <c:spPr>
            <a:solidFill>
              <a:schemeClr val="accent3"/>
            </a:solidFill>
            <a:ln>
              <a:noFill/>
            </a:ln>
            <a:effectLst/>
          </c:spPr>
          <c:invertIfNegative val="0"/>
          <c:cat>
            <c:numRef>
              <c:f>Sheet1!$I$41:$I$48</c:f>
              <c:numCache>
                <c:formatCode>General</c:formatCode>
                <c:ptCount val="8"/>
                <c:pt idx="0">
                  <c:v>2010.0</c:v>
                </c:pt>
                <c:pt idx="1">
                  <c:v>2011.0</c:v>
                </c:pt>
                <c:pt idx="2">
                  <c:v>2012.0</c:v>
                </c:pt>
                <c:pt idx="3">
                  <c:v>2013.0</c:v>
                </c:pt>
                <c:pt idx="4">
                  <c:v>2014.0</c:v>
                </c:pt>
                <c:pt idx="5">
                  <c:v>2015.0</c:v>
                </c:pt>
                <c:pt idx="6">
                  <c:v>2016.0</c:v>
                </c:pt>
                <c:pt idx="7">
                  <c:v>2017.0</c:v>
                </c:pt>
              </c:numCache>
            </c:numRef>
          </c:cat>
          <c:val>
            <c:numRef>
              <c:f>Sheet1!$J$41:$J$48</c:f>
              <c:numCache>
                <c:formatCode>General</c:formatCode>
                <c:ptCount val="8"/>
                <c:pt idx="0">
                  <c:v>5.0</c:v>
                </c:pt>
                <c:pt idx="1">
                  <c:v>5.0</c:v>
                </c:pt>
                <c:pt idx="2">
                  <c:v>5.0</c:v>
                </c:pt>
                <c:pt idx="3">
                  <c:v>10.0</c:v>
                </c:pt>
                <c:pt idx="4">
                  <c:v>4.0</c:v>
                </c:pt>
                <c:pt idx="5">
                  <c:v>4.0</c:v>
                </c:pt>
                <c:pt idx="6">
                  <c:v>5.0</c:v>
                </c:pt>
                <c:pt idx="7">
                  <c:v>11.0</c:v>
                </c:pt>
              </c:numCache>
            </c:numRef>
          </c:val>
        </c:ser>
        <c:ser>
          <c:idx val="1"/>
          <c:order val="1"/>
          <c:tx>
            <c:strRef>
              <c:f>Sheet1!$K$40</c:f>
              <c:strCache>
                <c:ptCount val="1"/>
                <c:pt idx="0">
                  <c:v>Non-ML</c:v>
                </c:pt>
              </c:strCache>
            </c:strRef>
          </c:tx>
          <c:spPr>
            <a:solidFill>
              <a:schemeClr val="accent2"/>
            </a:solidFill>
            <a:ln>
              <a:noFill/>
            </a:ln>
            <a:effectLst/>
          </c:spPr>
          <c:invertIfNegative val="0"/>
          <c:cat>
            <c:numRef>
              <c:f>Sheet1!$I$41:$I$48</c:f>
              <c:numCache>
                <c:formatCode>General</c:formatCode>
                <c:ptCount val="8"/>
                <c:pt idx="0">
                  <c:v>2010.0</c:v>
                </c:pt>
                <c:pt idx="1">
                  <c:v>2011.0</c:v>
                </c:pt>
                <c:pt idx="2">
                  <c:v>2012.0</c:v>
                </c:pt>
                <c:pt idx="3">
                  <c:v>2013.0</c:v>
                </c:pt>
                <c:pt idx="4">
                  <c:v>2014.0</c:v>
                </c:pt>
                <c:pt idx="5">
                  <c:v>2015.0</c:v>
                </c:pt>
                <c:pt idx="6">
                  <c:v>2016.0</c:v>
                </c:pt>
                <c:pt idx="7">
                  <c:v>2017.0</c:v>
                </c:pt>
              </c:numCache>
            </c:numRef>
          </c:cat>
          <c:val>
            <c:numRef>
              <c:f>Sheet1!$K$41:$K$48</c:f>
              <c:numCache>
                <c:formatCode>General</c:formatCode>
                <c:ptCount val="8"/>
                <c:pt idx="0">
                  <c:v>13.0</c:v>
                </c:pt>
                <c:pt idx="1">
                  <c:v>14.0</c:v>
                </c:pt>
                <c:pt idx="2">
                  <c:v>24.0</c:v>
                </c:pt>
                <c:pt idx="3">
                  <c:v>17.0</c:v>
                </c:pt>
                <c:pt idx="4">
                  <c:v>25.0</c:v>
                </c:pt>
                <c:pt idx="5">
                  <c:v>20.0</c:v>
                </c:pt>
                <c:pt idx="6">
                  <c:v>19.0</c:v>
                </c:pt>
                <c:pt idx="7">
                  <c:v>11.0</c:v>
                </c:pt>
              </c:numCache>
            </c:numRef>
          </c:val>
        </c:ser>
        <c:dLbls>
          <c:showLegendKey val="0"/>
          <c:showVal val="0"/>
          <c:showCatName val="0"/>
          <c:showSerName val="0"/>
          <c:showPercent val="0"/>
          <c:showBubbleSize val="0"/>
        </c:dLbls>
        <c:gapWidth val="219"/>
        <c:overlap val="-27"/>
        <c:axId val="-35549872"/>
        <c:axId val="-2861792"/>
      </c:barChart>
      <c:catAx>
        <c:axId val="-3554987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rgbClr val="000000"/>
                </a:solidFill>
                <a:latin typeface="+mn-lt"/>
                <a:ea typeface="+mn-ea"/>
                <a:cs typeface="+mn-cs"/>
              </a:defRPr>
            </a:pPr>
            <a:endParaRPr lang="en-US"/>
          </a:p>
        </c:txPr>
        <c:crossAx val="-2861792"/>
        <c:crosses val="autoZero"/>
        <c:auto val="1"/>
        <c:lblAlgn val="ctr"/>
        <c:lblOffset val="100"/>
        <c:noMultiLvlLbl val="0"/>
      </c:catAx>
      <c:valAx>
        <c:axId val="-286179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0"/>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rgbClr val="000000"/>
                </a:solidFill>
                <a:latin typeface="+mn-lt"/>
                <a:ea typeface="+mn-ea"/>
                <a:cs typeface="+mn-cs"/>
              </a:defRPr>
            </a:pPr>
            <a:endParaRPr lang="en-US"/>
          </a:p>
        </c:txPr>
        <c:crossAx val="-35549872"/>
        <c:crosses val="autoZero"/>
        <c:crossBetween val="between"/>
      </c:valAx>
      <c:spPr>
        <a:noFill/>
        <a:ln>
          <a:noFill/>
        </a:ln>
        <a:effectLst/>
      </c:spPr>
    </c:plotArea>
    <c:legend>
      <c:legendPos val="b"/>
      <c:layout>
        <c:manualLayout>
          <c:xMode val="edge"/>
          <c:yMode val="edge"/>
          <c:x val="0.784646365088321"/>
          <c:y val="0.027660248523622"/>
          <c:w val="0.182139341115089"/>
          <c:h val="0.0973397514763779"/>
        </c:manualLayout>
      </c:layout>
      <c:overlay val="0"/>
      <c:spPr>
        <a:noFill/>
        <a:ln>
          <a:noFill/>
        </a:ln>
        <a:effectLst/>
      </c:spPr>
      <c:txPr>
        <a:bodyPr rot="0" spcFirstLastPara="1" vertOverflow="ellipsis" vert="horz" wrap="square" anchor="ctr" anchorCtr="1"/>
        <a:lstStyle/>
        <a:p>
          <a:pPr>
            <a:defRPr sz="1400" b="0" i="0" u="none" strike="noStrike" kern="1200" baseline="0">
              <a:solidFill>
                <a:srgbClr val="000000"/>
              </a:solidFill>
              <a:latin typeface="+mn-lt"/>
              <a:ea typeface="+mn-ea"/>
              <a:cs typeface="+mn-cs"/>
            </a:defRPr>
          </a:pPr>
          <a:endParaRPr lang="en-US"/>
        </a:p>
      </c:txPr>
    </c:legend>
    <c:plotVisOnly val="1"/>
    <c:dispBlanksAs val="gap"/>
    <c:showDLblsOverMax val="0"/>
  </c:chart>
  <c:spPr>
    <a:noFill/>
    <a:ln>
      <a:noFill/>
    </a:ln>
    <a:effectLst/>
  </c:spPr>
  <c:txPr>
    <a:bodyPr/>
    <a:lstStyle/>
    <a:p>
      <a:pPr>
        <a:defRPr sz="1400">
          <a:solidFill>
            <a:srgbClr val="000000"/>
          </a:solidFill>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0542366985366497"/>
          <c:y val="0.0588936131168824"/>
          <c:w val="0.925133903659338"/>
          <c:h val="0.741160617170802"/>
        </c:manualLayout>
      </c:layout>
      <c:barChart>
        <c:barDir val="col"/>
        <c:grouping val="clustered"/>
        <c:varyColors val="0"/>
        <c:ser>
          <c:idx val="0"/>
          <c:order val="0"/>
          <c:tx>
            <c:strRef>
              <c:f>Sheet1!$D$41</c:f>
              <c:strCache>
                <c:ptCount val="1"/>
                <c:pt idx="0">
                  <c:v>ML</c:v>
                </c:pt>
              </c:strCache>
            </c:strRef>
          </c:tx>
          <c:spPr>
            <a:solidFill>
              <a:schemeClr val="accent3"/>
            </a:solidFill>
            <a:ln>
              <a:noFill/>
            </a:ln>
            <a:effectLst/>
          </c:spPr>
          <c:invertIfNegative val="0"/>
          <c:cat>
            <c:strRef>
              <c:f>Sheet1!$C$42:$C$45</c:f>
              <c:strCache>
                <c:ptCount val="4"/>
                <c:pt idx="0">
                  <c:v>User Traffic</c:v>
                </c:pt>
                <c:pt idx="1">
                  <c:v>Traffic Engineering</c:v>
                </c:pt>
                <c:pt idx="2">
                  <c:v>Packet-level improvements</c:v>
                </c:pt>
                <c:pt idx="3">
                  <c:v>Optimizing infrastructure</c:v>
                </c:pt>
              </c:strCache>
            </c:strRef>
          </c:cat>
          <c:val>
            <c:numRef>
              <c:f>Sheet1!$D$42:$D$45</c:f>
              <c:numCache>
                <c:formatCode>General</c:formatCode>
                <c:ptCount val="4"/>
                <c:pt idx="0">
                  <c:v>11.0</c:v>
                </c:pt>
                <c:pt idx="1">
                  <c:v>13.0</c:v>
                </c:pt>
                <c:pt idx="2">
                  <c:v>15.0</c:v>
                </c:pt>
                <c:pt idx="3">
                  <c:v>10.0</c:v>
                </c:pt>
              </c:numCache>
            </c:numRef>
          </c:val>
        </c:ser>
        <c:ser>
          <c:idx val="1"/>
          <c:order val="1"/>
          <c:tx>
            <c:strRef>
              <c:f>Sheet1!$E$41</c:f>
              <c:strCache>
                <c:ptCount val="1"/>
                <c:pt idx="0">
                  <c:v>Non-ML</c:v>
                </c:pt>
              </c:strCache>
            </c:strRef>
          </c:tx>
          <c:spPr>
            <a:solidFill>
              <a:schemeClr val="accent2"/>
            </a:solidFill>
            <a:ln>
              <a:noFill/>
            </a:ln>
            <a:effectLst/>
          </c:spPr>
          <c:invertIfNegative val="0"/>
          <c:cat>
            <c:strRef>
              <c:f>Sheet1!$C$42:$C$45</c:f>
              <c:strCache>
                <c:ptCount val="4"/>
                <c:pt idx="0">
                  <c:v>User Traffic</c:v>
                </c:pt>
                <c:pt idx="1">
                  <c:v>Traffic Engineering</c:v>
                </c:pt>
                <c:pt idx="2">
                  <c:v>Packet-level improvements</c:v>
                </c:pt>
                <c:pt idx="3">
                  <c:v>Optimizing infrastructure</c:v>
                </c:pt>
              </c:strCache>
            </c:strRef>
          </c:cat>
          <c:val>
            <c:numRef>
              <c:f>Sheet1!$E$42:$E$45</c:f>
              <c:numCache>
                <c:formatCode>General</c:formatCode>
                <c:ptCount val="4"/>
                <c:pt idx="0">
                  <c:v>6.0</c:v>
                </c:pt>
                <c:pt idx="1">
                  <c:v>46.0</c:v>
                </c:pt>
                <c:pt idx="2">
                  <c:v>37.0</c:v>
                </c:pt>
                <c:pt idx="3">
                  <c:v>50.0</c:v>
                </c:pt>
              </c:numCache>
            </c:numRef>
          </c:val>
        </c:ser>
        <c:dLbls>
          <c:showLegendKey val="0"/>
          <c:showVal val="0"/>
          <c:showCatName val="0"/>
          <c:showSerName val="0"/>
          <c:showPercent val="0"/>
          <c:showBubbleSize val="0"/>
        </c:dLbls>
        <c:gapWidth val="219"/>
        <c:overlap val="-27"/>
        <c:axId val="272719072"/>
        <c:axId val="287698016"/>
      </c:barChart>
      <c:catAx>
        <c:axId val="27271907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rgbClr val="000000"/>
                </a:solidFill>
                <a:latin typeface="+mn-lt"/>
                <a:ea typeface="+mn-ea"/>
                <a:cs typeface="+mn-cs"/>
              </a:defRPr>
            </a:pPr>
            <a:endParaRPr lang="en-US"/>
          </a:p>
        </c:txPr>
        <c:crossAx val="287698016"/>
        <c:crosses val="autoZero"/>
        <c:auto val="1"/>
        <c:lblAlgn val="ctr"/>
        <c:lblOffset val="100"/>
        <c:noMultiLvlLbl val="0"/>
      </c:catAx>
      <c:valAx>
        <c:axId val="28769801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0"/>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rgbClr val="000000"/>
                </a:solidFill>
                <a:latin typeface="+mn-lt"/>
                <a:ea typeface="+mn-ea"/>
                <a:cs typeface="+mn-cs"/>
              </a:defRPr>
            </a:pPr>
            <a:endParaRPr lang="en-US"/>
          </a:p>
        </c:txPr>
        <c:crossAx val="272719072"/>
        <c:crosses val="autoZero"/>
        <c:crossBetween val="between"/>
      </c:valAx>
      <c:spPr>
        <a:noFill/>
        <a:ln>
          <a:noFill/>
        </a:ln>
        <a:effectLst/>
      </c:spPr>
    </c:plotArea>
    <c:legend>
      <c:legendPos val="b"/>
      <c:layout>
        <c:manualLayout>
          <c:xMode val="edge"/>
          <c:yMode val="edge"/>
          <c:x val="0.803471350112844"/>
          <c:y val="0.0201662035066865"/>
          <c:w val="0.186808843637533"/>
          <c:h val="0.114558186593111"/>
        </c:manualLayout>
      </c:layout>
      <c:overlay val="0"/>
      <c:spPr>
        <a:noFill/>
        <a:ln>
          <a:noFill/>
        </a:ln>
        <a:effectLst/>
      </c:spPr>
      <c:txPr>
        <a:bodyPr rot="0" spcFirstLastPara="1" vertOverflow="ellipsis" vert="horz" wrap="square" anchor="ctr" anchorCtr="1"/>
        <a:lstStyle/>
        <a:p>
          <a:pPr>
            <a:defRPr sz="1400" b="0" i="0" u="none" strike="noStrike" kern="1200" baseline="0">
              <a:solidFill>
                <a:srgbClr val="000000"/>
              </a:solidFill>
              <a:latin typeface="+mn-lt"/>
              <a:ea typeface="+mn-ea"/>
              <a:cs typeface="+mn-cs"/>
            </a:defRPr>
          </a:pPr>
          <a:endParaRPr lang="en-US"/>
        </a:p>
      </c:txPr>
    </c:legend>
    <c:plotVisOnly val="1"/>
    <c:dispBlanksAs val="gap"/>
    <c:showDLblsOverMax val="0"/>
  </c:chart>
  <c:spPr>
    <a:noFill/>
    <a:ln>
      <a:noFill/>
    </a:ln>
    <a:effectLst/>
  </c:spPr>
  <c:txPr>
    <a:bodyPr/>
    <a:lstStyle/>
    <a:p>
      <a:pPr>
        <a:defRPr sz="1400">
          <a:solidFill>
            <a:srgbClr val="000000"/>
          </a:solidFill>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C43BDED7-29A8-754E-B807-3E8B384602AB}" type="datetimeFigureOut">
              <a:rPr lang="en-US" smtClean="0"/>
              <a:pPr/>
              <a:t>10/16/17</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FC5452A4-E2D2-B541-BB96-F19D83437F95}" type="slidenum">
              <a:rPr lang="en-US" smtClean="0"/>
              <a:pPr/>
              <a:t>‹#›</a:t>
            </a:fld>
            <a:endParaRPr lang="en-US"/>
          </a:p>
        </p:txBody>
      </p:sp>
    </p:spTree>
    <p:extLst>
      <p:ext uri="{BB962C8B-B14F-4D97-AF65-F5344CB8AC3E}">
        <p14:creationId xmlns:p14="http://schemas.microsoft.com/office/powerpoint/2010/main" val="68761230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7492602-A50A-6F43-BA63-B95DD6C879D0}" type="datetimeFigureOut">
              <a:rPr lang="en-US" smtClean="0"/>
              <a:pPr/>
              <a:t>10/16/17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309BEA5-48FC-3B4C-BD98-0FE1A609C1F4}" type="slidenum">
              <a:rPr lang="en-US" smtClean="0"/>
              <a:pPr/>
              <a:t>‹#›</a:t>
            </a:fld>
            <a:endParaRPr lang="en-US"/>
          </a:p>
        </p:txBody>
      </p:sp>
    </p:spTree>
    <p:extLst>
      <p:ext uri="{BB962C8B-B14F-4D97-AF65-F5344CB8AC3E}">
        <p14:creationId xmlns:p14="http://schemas.microsoft.com/office/powerpoint/2010/main" val="3186979044"/>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ieeexplore.ieee.org/xpl/RecentIssue.jsp?punumber=90" TargetMode="External"/><Relationship Id="rId4" Type="http://schemas.openxmlformats.org/officeDocument/2006/relationships/hyperlink" Target="http://dl.acm.org/citation.cfm?id=2631441&amp;CFID=752006354&amp;CFTOKEN=10684413" TargetMode="External"/><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dirty="0" smtClean="0">
                <a:solidFill>
                  <a:srgbClr val="000000"/>
                </a:solidFill>
              </a:rPr>
              <a:t>Identify areas to work on</a:t>
            </a:r>
          </a:p>
          <a:p>
            <a:pPr lvl="1"/>
            <a:r>
              <a:rPr lang="en-US" dirty="0" smtClean="0">
                <a:solidFill>
                  <a:srgbClr val="000000"/>
                </a:solidFill>
              </a:rPr>
              <a:t>Relevance to networking</a:t>
            </a:r>
          </a:p>
          <a:p>
            <a:pPr lvl="1"/>
            <a:r>
              <a:rPr lang="en-US" dirty="0" smtClean="0">
                <a:solidFill>
                  <a:srgbClr val="000000"/>
                </a:solidFill>
              </a:rPr>
              <a:t>Ongoing work</a:t>
            </a:r>
            <a:r>
              <a:rPr lang="is-IS" dirty="0" smtClean="0">
                <a:solidFill>
                  <a:srgbClr val="000000"/>
                </a:solidFill>
              </a:rPr>
              <a:t>…</a:t>
            </a:r>
            <a:endParaRPr lang="en-US" dirty="0" smtClean="0">
              <a:solidFill>
                <a:srgbClr val="000000"/>
              </a:solidFill>
            </a:endParaRPr>
          </a:p>
          <a:p>
            <a:endParaRPr lang="en-US" dirty="0"/>
          </a:p>
        </p:txBody>
      </p:sp>
      <p:sp>
        <p:nvSpPr>
          <p:cNvPr id="4" name="Slide Number Placeholder 3"/>
          <p:cNvSpPr>
            <a:spLocks noGrp="1"/>
          </p:cNvSpPr>
          <p:nvPr>
            <p:ph type="sldNum" sz="quarter" idx="10"/>
          </p:nvPr>
        </p:nvSpPr>
        <p:spPr/>
        <p:txBody>
          <a:bodyPr/>
          <a:lstStyle/>
          <a:p>
            <a:fld id="{8309BEA5-48FC-3B4C-BD98-0FE1A609C1F4}" type="slidenum">
              <a:rPr lang="en-US" smtClean="0"/>
              <a:pPr/>
              <a:t>2</a:t>
            </a:fld>
            <a:endParaRPr lang="en-US"/>
          </a:p>
        </p:txBody>
      </p:sp>
    </p:spTree>
    <p:extLst>
      <p:ext uri="{BB962C8B-B14F-4D97-AF65-F5344CB8AC3E}">
        <p14:creationId xmlns:p14="http://schemas.microsoft.com/office/powerpoint/2010/main" val="6882024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Software and  networks</a:t>
            </a:r>
            <a:endParaRPr lang="en-US" dirty="0"/>
          </a:p>
        </p:txBody>
      </p:sp>
      <p:sp>
        <p:nvSpPr>
          <p:cNvPr id="4" name="Slide Number Placeholder 3"/>
          <p:cNvSpPr>
            <a:spLocks noGrp="1"/>
          </p:cNvSpPr>
          <p:nvPr>
            <p:ph type="sldNum" sz="quarter" idx="10"/>
          </p:nvPr>
        </p:nvSpPr>
        <p:spPr/>
        <p:txBody>
          <a:bodyPr/>
          <a:lstStyle/>
          <a:p>
            <a:fld id="{8309BEA5-48FC-3B4C-BD98-0FE1A609C1F4}" type="slidenum">
              <a:rPr lang="en-US" smtClean="0"/>
              <a:pPr/>
              <a:t>24</a:t>
            </a:fld>
            <a:endParaRPr lang="en-US"/>
          </a:p>
        </p:txBody>
      </p:sp>
    </p:spTree>
    <p:extLst>
      <p:ext uri="{BB962C8B-B14F-4D97-AF65-F5344CB8AC3E}">
        <p14:creationId xmlns:p14="http://schemas.microsoft.com/office/powerpoint/2010/main" val="9782577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800" dirty="0" smtClean="0">
                <a:solidFill>
                  <a:srgbClr val="000000"/>
                </a:solidFill>
              </a:rPr>
              <a:t>Imagine this scenario:</a:t>
            </a:r>
          </a:p>
          <a:p>
            <a:pPr lvl="1"/>
            <a:r>
              <a:rPr lang="en-US" sz="1800" dirty="0" smtClean="0">
                <a:solidFill>
                  <a:srgbClr val="000000"/>
                </a:solidFill>
              </a:rPr>
              <a:t>Dedicated links with specific </a:t>
            </a:r>
            <a:r>
              <a:rPr lang="en-US" sz="1800" dirty="0" err="1" smtClean="0">
                <a:solidFill>
                  <a:srgbClr val="000000"/>
                </a:solidFill>
              </a:rPr>
              <a:t>QoS</a:t>
            </a:r>
            <a:r>
              <a:rPr lang="en-US" sz="1800" dirty="0" smtClean="0">
                <a:solidFill>
                  <a:srgbClr val="000000"/>
                </a:solidFill>
              </a:rPr>
              <a:t> and are scheduled</a:t>
            </a:r>
          </a:p>
          <a:p>
            <a:pPr lvl="1"/>
            <a:r>
              <a:rPr lang="en-US" sz="1800" dirty="0" smtClean="0">
                <a:solidFill>
                  <a:srgbClr val="000000"/>
                </a:solidFill>
              </a:rPr>
              <a:t>Various actors involved: Scientists-&gt;network engineers-&gt;IT-&gt;Scientists</a:t>
            </a:r>
          </a:p>
          <a:p>
            <a:pPr lvl="1"/>
            <a:r>
              <a:rPr lang="en-US" sz="1800" dirty="0" smtClean="0">
                <a:solidFill>
                  <a:srgbClr val="000000"/>
                </a:solidFill>
              </a:rPr>
              <a:t>Manual provisioning</a:t>
            </a:r>
          </a:p>
          <a:p>
            <a:pPr lvl="1"/>
            <a:r>
              <a:rPr lang="en-US" sz="1800" dirty="0" smtClean="0">
                <a:solidFill>
                  <a:srgbClr val="000000"/>
                </a:solidFill>
              </a:rPr>
              <a:t>Gathering requirements – understanding and communication</a:t>
            </a:r>
          </a:p>
          <a:p>
            <a:endParaRPr lang="en-US" dirty="0" smtClean="0">
              <a:solidFill>
                <a:srgbClr val="000000"/>
              </a:solidFill>
            </a:endParaRPr>
          </a:p>
          <a:p>
            <a:pPr lvl="1"/>
            <a:r>
              <a:rPr lang="en-US" dirty="0" smtClean="0">
                <a:solidFill>
                  <a:srgbClr val="000000"/>
                </a:solidFill>
              </a:rPr>
              <a:t>Moving large files to certain endpoints</a:t>
            </a:r>
          </a:p>
          <a:p>
            <a:pPr lvl="1"/>
            <a:r>
              <a:rPr lang="en-US" dirty="0" smtClean="0">
                <a:solidFill>
                  <a:srgbClr val="000000"/>
                </a:solidFill>
              </a:rPr>
              <a:t>Make sure they have arrived in time</a:t>
            </a:r>
          </a:p>
          <a:p>
            <a:pPr lvl="1"/>
            <a:endParaRPr lang="en-US" sz="1800" dirty="0" smtClean="0">
              <a:solidFill>
                <a:srgbClr val="000000"/>
              </a:solidFill>
            </a:endParaRPr>
          </a:p>
        </p:txBody>
      </p:sp>
      <p:sp>
        <p:nvSpPr>
          <p:cNvPr id="4" name="Slide Number Placeholder 3"/>
          <p:cNvSpPr>
            <a:spLocks noGrp="1"/>
          </p:cNvSpPr>
          <p:nvPr>
            <p:ph type="sldNum" sz="quarter" idx="10"/>
          </p:nvPr>
        </p:nvSpPr>
        <p:spPr/>
        <p:txBody>
          <a:bodyPr/>
          <a:lstStyle/>
          <a:p>
            <a:fld id="{8309BEA5-48FC-3B4C-BD98-0FE1A609C1F4}" type="slidenum">
              <a:rPr lang="en-US" smtClean="0"/>
              <a:pPr/>
              <a:t>3</a:t>
            </a:fld>
            <a:endParaRPr lang="en-US"/>
          </a:p>
        </p:txBody>
      </p:sp>
    </p:spTree>
    <p:extLst>
      <p:ext uri="{BB962C8B-B14F-4D97-AF65-F5344CB8AC3E}">
        <p14:creationId xmlns:p14="http://schemas.microsoft.com/office/powerpoint/2010/main" val="17610441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solidFill>
                  <a:srgbClr val="000000"/>
                </a:solidFill>
              </a:rPr>
              <a:t>Graph based search algorithm (routing </a:t>
            </a:r>
            <a:r>
              <a:rPr lang="en-US" sz="1200" dirty="0" err="1" smtClean="0">
                <a:solidFill>
                  <a:srgbClr val="000000"/>
                </a:solidFill>
              </a:rPr>
              <a:t>algo</a:t>
            </a:r>
            <a:r>
              <a:rPr lang="en-US" sz="1200" dirty="0" smtClean="0">
                <a:solidFill>
                  <a:srgbClr val="000000"/>
                </a:solidFill>
              </a:rPr>
              <a:t> – shortest path, distance vector- bellman-ford, ford-</a:t>
            </a:r>
            <a:r>
              <a:rPr lang="en-US" sz="1200" dirty="0" err="1" smtClean="0">
                <a:solidFill>
                  <a:srgbClr val="000000"/>
                </a:solidFill>
              </a:rPr>
              <a:t>fulkinson</a:t>
            </a:r>
            <a:r>
              <a:rPr lang="en-US" sz="1200" dirty="0" smtClean="0">
                <a:solidFill>
                  <a:srgbClr val="000000"/>
                </a:solidFill>
              </a:rPr>
              <a:t>)</a:t>
            </a:r>
          </a:p>
          <a:p>
            <a:endParaRPr lang="en-US" dirty="0"/>
          </a:p>
        </p:txBody>
      </p:sp>
      <p:sp>
        <p:nvSpPr>
          <p:cNvPr id="4" name="Slide Number Placeholder 3"/>
          <p:cNvSpPr>
            <a:spLocks noGrp="1"/>
          </p:cNvSpPr>
          <p:nvPr>
            <p:ph type="sldNum" sz="quarter" idx="10"/>
          </p:nvPr>
        </p:nvSpPr>
        <p:spPr/>
        <p:txBody>
          <a:bodyPr/>
          <a:lstStyle/>
          <a:p>
            <a:fld id="{8309BEA5-48FC-3B4C-BD98-0FE1A609C1F4}" type="slidenum">
              <a:rPr lang="en-US" smtClean="0"/>
              <a:pPr/>
              <a:t>4</a:t>
            </a:fld>
            <a:endParaRPr lang="en-US"/>
          </a:p>
        </p:txBody>
      </p:sp>
    </p:spTree>
    <p:extLst>
      <p:ext uri="{BB962C8B-B14F-4D97-AF65-F5344CB8AC3E}">
        <p14:creationId xmlns:p14="http://schemas.microsoft.com/office/powerpoint/2010/main" val="20489103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x-none" altLang="x-none" sz="1200" b="0" i="0" u="none" strike="noStrike" cap="none" normalizeH="0" baseline="0" dirty="0" smtClean="0">
                <a:ln>
                  <a:noFill/>
                </a:ln>
                <a:solidFill>
                  <a:schemeClr val="tx1"/>
                </a:solidFill>
                <a:effectLst/>
                <a:latin typeface="Arial" charset="0"/>
              </a:rPr>
              <a:t>Deep Q-learning and reinforcement learning have shown successes in training computers to play games with available action plans [42].</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x-none" altLang="x-none" sz="1200" b="0" i="0" u="none" strike="noStrike" cap="none" normalizeH="0" baseline="0" dirty="0" smtClean="0">
                <a:ln>
                  <a:noFill/>
                </a:ln>
                <a:solidFill>
                  <a:schemeClr val="tx1"/>
                </a:solidFill>
                <a:effectLst/>
                <a:latin typeface="Arial" charset="0"/>
              </a:rPr>
              <a:t>Various variants of the deep neural network have been introduced in literature [Fukishomo, etc]. Each have been devised to best suit the data and behavior they are learning (Table 1). Feed forward neural network use differentiable functions to set local neuron weights, whereas, recurrent neural network cycle back weights dynamically to train in a temporal way. Both algorithms have shown considerable progress in kinds of problems being investigated. </a:t>
            </a:r>
            <a:endParaRPr kumimoji="0" lang="en-US" altLang="x-none" sz="1200" b="0" i="0" u="none" strike="noStrike" cap="none" normalizeH="0" baseline="0" dirty="0" smtClean="0">
              <a:ln>
                <a:noFill/>
              </a:ln>
              <a:solidFill>
                <a:schemeClr val="tx1"/>
              </a:solidFill>
              <a:effectLst/>
              <a:latin typeface="Arial"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x-none" altLang="x-none" sz="1200" b="0" i="0" u="none" strike="noStrike" cap="none" normalizeH="0" baseline="0" dirty="0" smtClean="0">
                <a:ln>
                  <a:noFill/>
                </a:ln>
                <a:solidFill>
                  <a:schemeClr val="tx1"/>
                </a:solidFill>
                <a:effectLst/>
                <a:latin typeface="Arial" charset="0"/>
              </a:rPr>
              <a:t>Training the neural network is an essential part of the algorithm. Some use a minimizing loss equation for neuron activation gradients, or calculate a probability distribution using restricted boltzman machine for the activation. The latter is more suitable for training when less data is available.</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x-none" altLang="x-none" sz="1200" b="0" i="0" u="none" strike="noStrike" cap="none" normalizeH="0" baseline="0" dirty="0" smtClean="0">
                <a:ln>
                  <a:noFill/>
                </a:ln>
                <a:solidFill>
                  <a:schemeClr val="tx1"/>
                </a:solidFill>
                <a:effectLst/>
                <a:latin typeface="Arial" charset="0"/>
              </a:rPr>
              <a:t>Over the years, various open source toolkits have been released that enable deep learning integration. Considerable progress has happened when these algorithms can be ported onto HPC or GPU to quicken the training and processing of the neural network, allowing access to large datasets and quick results. Table 2 describes the most commonly used toolkits for DNN research. All of these toolkits are currently installed and available to use on DOE facilities such as NERSC supercomputers, particularly Cori and Edison. More details of their availability is explained in the Section 6.</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x-none" altLang="x-none" sz="1200" b="0" i="0" u="none" strike="noStrike" cap="none" normalizeH="0" baseline="0" dirty="0" smtClean="0">
              <a:ln>
                <a:noFill/>
              </a:ln>
              <a:solidFill>
                <a:schemeClr val="tx1"/>
              </a:solidFill>
              <a:effectLst/>
              <a:latin typeface="Arial" charset="0"/>
            </a:endParaRPr>
          </a:p>
          <a:p>
            <a:endParaRPr lang="en-US" dirty="0"/>
          </a:p>
        </p:txBody>
      </p:sp>
      <p:sp>
        <p:nvSpPr>
          <p:cNvPr id="4" name="Slide Number Placeholder 3"/>
          <p:cNvSpPr>
            <a:spLocks noGrp="1"/>
          </p:cNvSpPr>
          <p:nvPr>
            <p:ph type="sldNum" sz="quarter" idx="10"/>
          </p:nvPr>
        </p:nvSpPr>
        <p:spPr/>
        <p:txBody>
          <a:bodyPr/>
          <a:lstStyle/>
          <a:p>
            <a:fld id="{8309BEA5-48FC-3B4C-BD98-0FE1A609C1F4}" type="slidenum">
              <a:rPr lang="en-US" smtClean="0"/>
              <a:pPr/>
              <a:t>6</a:t>
            </a:fld>
            <a:endParaRPr lang="en-US"/>
          </a:p>
        </p:txBody>
      </p:sp>
    </p:spTree>
    <p:extLst>
      <p:ext uri="{BB962C8B-B14F-4D97-AF65-F5344CB8AC3E}">
        <p14:creationId xmlns:p14="http://schemas.microsoft.com/office/powerpoint/2010/main" val="11767350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09BEA5-48FC-3B4C-BD98-0FE1A609C1F4}" type="slidenum">
              <a:rPr lang="en-US" smtClean="0"/>
              <a:pPr/>
              <a:t>7</a:t>
            </a:fld>
            <a:endParaRPr lang="en-US"/>
          </a:p>
        </p:txBody>
      </p:sp>
    </p:spTree>
    <p:extLst>
      <p:ext uri="{BB962C8B-B14F-4D97-AF65-F5344CB8AC3E}">
        <p14:creationId xmlns:p14="http://schemas.microsoft.com/office/powerpoint/2010/main" val="15779370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buFont typeface="Arial" charset="0"/>
              <a:buChar char="•"/>
            </a:pPr>
            <a:r>
              <a:rPr lang="en-US" dirty="0" smtClean="0">
                <a:solidFill>
                  <a:srgbClr val="000000"/>
                </a:solidFill>
              </a:rPr>
              <a:t>If similar algorithms can be applied to multiple problems</a:t>
            </a:r>
            <a:r>
              <a:rPr lang="is-IS" dirty="0" smtClean="0">
                <a:solidFill>
                  <a:srgbClr val="000000"/>
                </a:solidFill>
              </a:rPr>
              <a:t>…. </a:t>
            </a:r>
            <a:r>
              <a:rPr lang="en-US" dirty="0" smtClean="0">
                <a:solidFill>
                  <a:srgbClr val="000000"/>
                </a:solidFill>
              </a:rPr>
              <a:t>H</a:t>
            </a:r>
            <a:r>
              <a:rPr lang="is-IS" dirty="0" smtClean="0">
                <a:solidFill>
                  <a:srgbClr val="000000"/>
                </a:solidFill>
              </a:rPr>
              <a:t>ow are they used in networks</a:t>
            </a:r>
          </a:p>
          <a:p>
            <a:pPr marL="342900" indent="-342900">
              <a:buFont typeface="Arial" charset="0"/>
              <a:buChar char="•"/>
            </a:pPr>
            <a:r>
              <a:rPr lang="is-IS" dirty="0" smtClean="0">
                <a:solidFill>
                  <a:srgbClr val="000000"/>
                </a:solidFill>
              </a:rPr>
              <a:t>Lets look at:</a:t>
            </a:r>
          </a:p>
          <a:p>
            <a:pPr marL="742950" lvl="1" indent="-285750">
              <a:buFont typeface="Arial" charset="0"/>
              <a:buChar char="•"/>
            </a:pPr>
            <a:r>
              <a:rPr lang="is-IS" dirty="0" smtClean="0">
                <a:solidFill>
                  <a:srgbClr val="000000"/>
                </a:solidFill>
              </a:rPr>
              <a:t>Purpose of using ML algorithms</a:t>
            </a:r>
          </a:p>
          <a:p>
            <a:pPr marL="742950" lvl="1" indent="-285750">
              <a:buFont typeface="Arial" charset="0"/>
              <a:buChar char="•"/>
            </a:pPr>
            <a:r>
              <a:rPr lang="en-US" dirty="0" smtClean="0">
                <a:solidFill>
                  <a:srgbClr val="000000"/>
                </a:solidFill>
              </a:rPr>
              <a:t>D</a:t>
            </a:r>
            <a:r>
              <a:rPr lang="is-IS" dirty="0" smtClean="0">
                <a:solidFill>
                  <a:srgbClr val="000000"/>
                </a:solidFill>
              </a:rPr>
              <a:t>ata available</a:t>
            </a:r>
          </a:p>
          <a:p>
            <a:pPr marL="742950" marR="0" lvl="1" indent="-285750" algn="l" defTabSz="457200" rtl="0" eaLnBrk="1" fontAlgn="auto" latinLnBrk="0" hangingPunct="1">
              <a:lnSpc>
                <a:spcPct val="100000"/>
              </a:lnSpc>
              <a:spcBef>
                <a:spcPts val="0"/>
              </a:spcBef>
              <a:spcAft>
                <a:spcPts val="0"/>
              </a:spcAft>
              <a:buClrTx/>
              <a:buSzTx/>
              <a:buFont typeface="Arial" charset="0"/>
              <a:buChar char="•"/>
              <a:tabLst/>
              <a:defRPr/>
            </a:pPr>
            <a:r>
              <a:rPr lang="is-IS" dirty="0" smtClean="0">
                <a:solidFill>
                  <a:srgbClr val="000000"/>
                </a:solidFill>
              </a:rPr>
              <a:t>Kind of learning (supervised/un/semi)</a:t>
            </a:r>
          </a:p>
          <a:p>
            <a:pPr marL="742950" lvl="1" indent="-285750">
              <a:buFont typeface="Arial" charset="0"/>
              <a:buChar char="•"/>
            </a:pPr>
            <a:endParaRPr lang="en-US" dirty="0"/>
          </a:p>
        </p:txBody>
      </p:sp>
      <p:sp>
        <p:nvSpPr>
          <p:cNvPr id="4" name="Slide Number Placeholder 3"/>
          <p:cNvSpPr>
            <a:spLocks noGrp="1"/>
          </p:cNvSpPr>
          <p:nvPr>
            <p:ph type="sldNum" sz="quarter" idx="10"/>
          </p:nvPr>
        </p:nvSpPr>
        <p:spPr/>
        <p:txBody>
          <a:bodyPr/>
          <a:lstStyle/>
          <a:p>
            <a:fld id="{8309BEA5-48FC-3B4C-BD98-0FE1A609C1F4}" type="slidenum">
              <a:rPr lang="en-US" smtClean="0"/>
              <a:pPr/>
              <a:t>8</a:t>
            </a:fld>
            <a:endParaRPr lang="en-US"/>
          </a:p>
        </p:txBody>
      </p:sp>
    </p:spTree>
    <p:extLst>
      <p:ext uri="{BB962C8B-B14F-4D97-AF65-F5344CB8AC3E}">
        <p14:creationId xmlns:p14="http://schemas.microsoft.com/office/powerpoint/2010/main" val="9363519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309BEA5-48FC-3B4C-BD98-0FE1A609C1F4}" type="slidenum">
              <a:rPr lang="en-US" smtClean="0"/>
              <a:pPr/>
              <a:t>9</a:t>
            </a:fld>
            <a:endParaRPr lang="en-US"/>
          </a:p>
        </p:txBody>
      </p:sp>
    </p:spTree>
    <p:extLst>
      <p:ext uri="{BB962C8B-B14F-4D97-AF65-F5344CB8AC3E}">
        <p14:creationId xmlns:p14="http://schemas.microsoft.com/office/powerpoint/2010/main" val="5069827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US" sz="2000" dirty="0" smtClean="0"/>
              <a:t>future directions to explore in Network-ML realm?</a:t>
            </a:r>
          </a:p>
          <a:p>
            <a:endParaRPr lang="en-US" dirty="0"/>
          </a:p>
        </p:txBody>
      </p:sp>
      <p:sp>
        <p:nvSpPr>
          <p:cNvPr id="4" name="Slide Number Placeholder 3"/>
          <p:cNvSpPr>
            <a:spLocks noGrp="1"/>
          </p:cNvSpPr>
          <p:nvPr>
            <p:ph type="sldNum" sz="quarter" idx="10"/>
          </p:nvPr>
        </p:nvSpPr>
        <p:spPr/>
        <p:txBody>
          <a:bodyPr/>
          <a:lstStyle/>
          <a:p>
            <a:fld id="{8309BEA5-48FC-3B4C-BD98-0FE1A609C1F4}" type="slidenum">
              <a:rPr lang="en-US" smtClean="0"/>
              <a:pPr/>
              <a:t>11</a:t>
            </a:fld>
            <a:endParaRPr lang="en-US"/>
          </a:p>
        </p:txBody>
      </p:sp>
    </p:spTree>
    <p:extLst>
      <p:ext uri="{BB962C8B-B14F-4D97-AF65-F5344CB8AC3E}">
        <p14:creationId xmlns:p14="http://schemas.microsoft.com/office/powerpoint/2010/main" val="7974424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smtClean="0">
                <a:solidFill>
                  <a:schemeClr val="tx1"/>
                </a:solidFill>
                <a:effectLst/>
                <a:latin typeface="+mn-lt"/>
                <a:ea typeface="+mn-ea"/>
                <a:cs typeface="+mn-cs"/>
              </a:rPr>
              <a:t>A Machine Learning Approach to TCP Throughput Prediction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Mariyam</a:t>
            </a:r>
            <a:r>
              <a:rPr lang="en-US" sz="1200" kern="1200" dirty="0" smtClean="0">
                <a:solidFill>
                  <a:schemeClr val="tx1"/>
                </a:solidFill>
                <a:effectLst/>
                <a:latin typeface="+mn-lt"/>
                <a:ea typeface="+mn-ea"/>
                <a:cs typeface="+mn-cs"/>
              </a:rPr>
              <a:t> Mirza ; Joel Sommers ; Paul </a:t>
            </a:r>
            <a:r>
              <a:rPr lang="en-US" sz="1200" kern="1200" dirty="0" err="1" smtClean="0">
                <a:solidFill>
                  <a:schemeClr val="tx1"/>
                </a:solidFill>
                <a:effectLst/>
                <a:latin typeface="+mn-lt"/>
                <a:ea typeface="+mn-ea"/>
                <a:cs typeface="+mn-cs"/>
              </a:rPr>
              <a:t>Barford</a:t>
            </a:r>
            <a:r>
              <a:rPr lang="en-US" sz="1200" kern="1200" dirty="0" smtClean="0">
                <a:solidFill>
                  <a:schemeClr val="tx1"/>
                </a:solidFill>
                <a:effectLst/>
                <a:latin typeface="+mn-lt"/>
                <a:ea typeface="+mn-ea"/>
                <a:cs typeface="+mn-cs"/>
              </a:rPr>
              <a:t> ; </a:t>
            </a:r>
            <a:r>
              <a:rPr lang="en-US" sz="1200" kern="1200" dirty="0" err="1" smtClean="0">
                <a:solidFill>
                  <a:schemeClr val="tx1"/>
                </a:solidFill>
                <a:effectLst/>
                <a:latin typeface="+mn-lt"/>
                <a:ea typeface="+mn-ea"/>
                <a:cs typeface="+mn-cs"/>
              </a:rPr>
              <a:t>Xiaojin</a:t>
            </a:r>
            <a:r>
              <a:rPr lang="en-US" sz="1200" kern="1200" dirty="0" smtClean="0">
                <a:solidFill>
                  <a:schemeClr val="tx1"/>
                </a:solidFill>
                <a:effectLst/>
                <a:latin typeface="+mn-lt"/>
                <a:ea typeface="+mn-ea"/>
                <a:cs typeface="+mn-cs"/>
              </a:rPr>
              <a:t> Zhu </a:t>
            </a:r>
            <a:r>
              <a:rPr lang="en-US" sz="1200" u="sng" kern="1200" dirty="0" smtClean="0">
                <a:solidFill>
                  <a:schemeClr val="tx1"/>
                </a:solidFill>
                <a:effectLst/>
                <a:latin typeface="+mn-lt"/>
                <a:ea typeface="+mn-ea"/>
                <a:cs typeface="+mn-cs"/>
                <a:hlinkClick r:id="rId3"/>
              </a:rPr>
              <a:t>Published in: IEEE/ACM Transactions on Networking</a:t>
            </a:r>
            <a:endParaRPr lang="en-US" sz="1200" u="sng" kern="1200" dirty="0" smtClean="0">
              <a:solidFill>
                <a:schemeClr val="tx1"/>
              </a:solidFill>
              <a:effectLst/>
              <a:latin typeface="+mn-lt"/>
              <a:ea typeface="+mn-ea"/>
              <a:cs typeface="+mn-cs"/>
              <a:hlinkClick r:id="rId4"/>
            </a:endParaRPr>
          </a:p>
          <a:p>
            <a:endParaRPr lang="en-US" sz="1200" u="sng" kern="1200" dirty="0" smtClean="0">
              <a:solidFill>
                <a:schemeClr val="tx1"/>
              </a:solidFill>
              <a:effectLst/>
              <a:latin typeface="+mn-lt"/>
              <a:ea typeface="+mn-ea"/>
              <a:cs typeface="+mn-cs"/>
              <a:hlinkClick r:id="rId4"/>
            </a:endParaRPr>
          </a:p>
          <a:p>
            <a:endParaRPr lang="en-US" sz="1200" u="sng" kern="1200" dirty="0" smtClean="0">
              <a:solidFill>
                <a:schemeClr val="tx1"/>
              </a:solidFill>
              <a:effectLst/>
              <a:latin typeface="+mn-lt"/>
              <a:ea typeface="+mn-ea"/>
              <a:cs typeface="+mn-cs"/>
              <a:hlinkClick r:id="rId4"/>
            </a:endParaRPr>
          </a:p>
          <a:p>
            <a:r>
              <a:rPr lang="en-US" sz="1200" u="sng" kern="1200" dirty="0" smtClean="0">
                <a:solidFill>
                  <a:schemeClr val="tx1"/>
                </a:solidFill>
                <a:effectLst/>
                <a:latin typeface="+mn-lt"/>
                <a:ea typeface="+mn-ea"/>
                <a:cs typeface="+mn-cs"/>
                <a:hlinkClick r:id="rId4"/>
              </a:rPr>
              <a:t>Traffic statistics collection with FleXam</a:t>
            </a:r>
            <a:r>
              <a:rPr lang="en-US" sz="1200" u="sng" kern="1200" dirty="0" smtClean="0">
                <a:solidFill>
                  <a:schemeClr val="tx1"/>
                </a:solidFill>
                <a:effectLst/>
                <a:latin typeface="+mn-lt"/>
                <a:ea typeface="+mn-ea"/>
                <a:cs typeface="+mn-cs"/>
              </a:rPr>
              <a:t> </a:t>
            </a:r>
            <a:r>
              <a:rPr lang="en-US" sz="1200" u="sng" kern="1200" dirty="0" err="1" smtClean="0">
                <a:solidFill>
                  <a:schemeClr val="tx1"/>
                </a:solidFill>
                <a:effectLst/>
                <a:latin typeface="+mn-lt"/>
                <a:ea typeface="+mn-ea"/>
                <a:cs typeface="+mn-cs"/>
              </a:rPr>
              <a:t>Sajad</a:t>
            </a:r>
            <a:r>
              <a:rPr lang="en-US" sz="1200" u="sng" kern="1200" dirty="0" smtClean="0">
                <a:solidFill>
                  <a:schemeClr val="tx1"/>
                </a:solidFill>
                <a:effectLst/>
                <a:latin typeface="+mn-lt"/>
                <a:ea typeface="+mn-ea"/>
                <a:cs typeface="+mn-cs"/>
              </a:rPr>
              <a:t> </a:t>
            </a:r>
            <a:r>
              <a:rPr lang="en-US" sz="1200" u="sng" kern="1200" dirty="0" err="1" smtClean="0">
                <a:solidFill>
                  <a:schemeClr val="tx1"/>
                </a:solidFill>
                <a:effectLst/>
                <a:latin typeface="+mn-lt"/>
                <a:ea typeface="+mn-ea"/>
                <a:cs typeface="+mn-cs"/>
              </a:rPr>
              <a:t>Shirali-Shahreza</a:t>
            </a:r>
            <a:r>
              <a:rPr lang="en-US" sz="1200" u="sng" kern="1200" dirty="0" smtClean="0">
                <a:solidFill>
                  <a:schemeClr val="tx1"/>
                </a:solidFill>
                <a:effectLst/>
                <a:latin typeface="+mn-lt"/>
                <a:ea typeface="+mn-ea"/>
                <a:cs typeface="+mn-cs"/>
              </a:rPr>
              <a:t>, </a:t>
            </a:r>
            <a:r>
              <a:rPr lang="en-US" sz="1200" u="sng" kern="1200" dirty="0" err="1" smtClean="0">
                <a:solidFill>
                  <a:schemeClr val="tx1"/>
                </a:solidFill>
                <a:effectLst/>
                <a:latin typeface="+mn-lt"/>
                <a:ea typeface="+mn-ea"/>
                <a:cs typeface="+mn-cs"/>
              </a:rPr>
              <a:t>Yashar</a:t>
            </a:r>
            <a:r>
              <a:rPr lang="en-US" sz="1200" u="sng" kern="1200" dirty="0" smtClean="0">
                <a:solidFill>
                  <a:schemeClr val="tx1"/>
                </a:solidFill>
                <a:effectLst/>
                <a:latin typeface="+mn-lt"/>
                <a:ea typeface="+mn-ea"/>
                <a:cs typeface="+mn-cs"/>
              </a:rPr>
              <a:t> </a:t>
            </a:r>
            <a:r>
              <a:rPr lang="en-US" sz="1200" u="sng" kern="1200" dirty="0" err="1" smtClean="0">
                <a:solidFill>
                  <a:schemeClr val="tx1"/>
                </a:solidFill>
                <a:effectLst/>
                <a:latin typeface="+mn-lt"/>
                <a:ea typeface="+mn-ea"/>
                <a:cs typeface="+mn-cs"/>
              </a:rPr>
              <a:t>Ganjali</a:t>
            </a:r>
            <a:r>
              <a:rPr lang="en-US" sz="1200" kern="1200" dirty="0" err="1" smtClean="0">
                <a:solidFill>
                  <a:schemeClr val="tx1"/>
                </a:solidFill>
                <a:effectLst/>
                <a:latin typeface="+mn-lt"/>
                <a:ea typeface="+mn-ea"/>
                <a:cs typeface="+mn-cs"/>
              </a:rPr>
              <a:t>August</a:t>
            </a:r>
            <a:r>
              <a:rPr lang="en-US" sz="1200" kern="1200" dirty="0" smtClean="0">
                <a:solidFill>
                  <a:schemeClr val="tx1"/>
                </a:solidFill>
                <a:effectLst/>
                <a:latin typeface="+mn-lt"/>
                <a:ea typeface="+mn-ea"/>
                <a:cs typeface="+mn-cs"/>
              </a:rPr>
              <a:t> 2014 SIGCOMM '14: Proceedings of the 2014 ACM conference on SIGCOMM</a:t>
            </a:r>
          </a:p>
          <a:p>
            <a:endParaRPr lang="en-US" sz="1200" kern="1200" dirty="0" smtClean="0">
              <a:solidFill>
                <a:schemeClr val="tx1"/>
              </a:solidFill>
              <a:effectLst/>
              <a:latin typeface="+mn-lt"/>
              <a:ea typeface="+mn-ea"/>
              <a:cs typeface="+mn-cs"/>
            </a:endParaRPr>
          </a:p>
          <a:p>
            <a:r>
              <a:rPr lang="en-US" sz="1200" b="1" kern="1200" dirty="0" smtClean="0">
                <a:solidFill>
                  <a:schemeClr val="tx1"/>
                </a:solidFill>
                <a:effectLst/>
                <a:latin typeface="+mn-lt"/>
                <a:ea typeface="+mn-ea"/>
                <a:cs typeface="+mn-cs"/>
              </a:rPr>
              <a:t>Unusual internet traffic detection at network edge</a:t>
            </a:r>
            <a:r>
              <a:rPr lang="en-US" sz="1200" kern="1200" dirty="0" smtClean="0">
                <a:solidFill>
                  <a:schemeClr val="tx1"/>
                </a:solidFill>
                <a:effectLst/>
                <a:latin typeface="+mn-lt"/>
                <a:ea typeface="+mn-ea"/>
                <a:cs typeface="+mn-cs"/>
              </a:rPr>
              <a:t> Neha Bansal ; </a:t>
            </a:r>
            <a:r>
              <a:rPr lang="en-US" sz="1200" kern="1200" dirty="0" err="1" smtClean="0">
                <a:solidFill>
                  <a:schemeClr val="tx1"/>
                </a:solidFill>
                <a:effectLst/>
                <a:latin typeface="+mn-lt"/>
                <a:ea typeface="+mn-ea"/>
                <a:cs typeface="+mn-cs"/>
              </a:rPr>
              <a:t>Rishabh</a:t>
            </a:r>
            <a:r>
              <a:rPr lang="en-US" sz="1200" kern="1200" dirty="0" smtClean="0">
                <a:solidFill>
                  <a:schemeClr val="tx1"/>
                </a:solidFill>
                <a:effectLst/>
                <a:latin typeface="+mn-lt"/>
                <a:ea typeface="+mn-ea"/>
                <a:cs typeface="+mn-cs"/>
              </a:rPr>
              <a:t> Kaushal</a:t>
            </a:r>
            <a:r>
              <a:rPr lang="en-US" sz="1200" b="1" kern="1200" dirty="0" smtClean="0">
                <a:solidFill>
                  <a:schemeClr val="tx1"/>
                </a:solidFill>
                <a:effectLst/>
                <a:latin typeface="+mn-lt"/>
                <a:ea typeface="+mn-ea"/>
                <a:cs typeface="+mn-cs"/>
              </a:rPr>
              <a:t>2015 International Conference on Computing and Network Communications (</a:t>
            </a:r>
            <a:r>
              <a:rPr lang="en-US" sz="1200" b="1" kern="1200" dirty="0" err="1" smtClean="0">
                <a:solidFill>
                  <a:schemeClr val="tx1"/>
                </a:solidFill>
                <a:effectLst/>
                <a:latin typeface="+mn-lt"/>
                <a:ea typeface="+mn-ea"/>
                <a:cs typeface="+mn-cs"/>
              </a:rPr>
              <a:t>CoCoNet</a:t>
            </a:r>
            <a:r>
              <a:rPr lang="en-US" sz="1200" b="1" kern="1200" dirty="0" smtClean="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fld id="{8309BEA5-48FC-3B4C-BD98-0FE1A609C1F4}" type="slidenum">
              <a:rPr lang="en-US" smtClean="0"/>
              <a:pPr/>
              <a:t>20</a:t>
            </a:fld>
            <a:endParaRPr lang="en-US"/>
          </a:p>
        </p:txBody>
      </p:sp>
    </p:spTree>
    <p:extLst>
      <p:ext uri="{BB962C8B-B14F-4D97-AF65-F5344CB8AC3E}">
        <p14:creationId xmlns:p14="http://schemas.microsoft.com/office/powerpoint/2010/main" val="2691657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14400" y="3832225"/>
            <a:ext cx="7772400" cy="1362075"/>
          </a:xfrm>
        </p:spPr>
        <p:txBody>
          <a:bodyPr anchor="t"/>
          <a:lstStyle>
            <a:lvl1pPr algn="l">
              <a:defRPr sz="4400" b="0" cap="none"/>
            </a:lvl1pPr>
          </a:lstStyle>
          <a:p>
            <a:r>
              <a:rPr lang="en-US" dirty="0" smtClean="0"/>
              <a:t>Click To Edit Master Title Style</a:t>
            </a:r>
            <a:endParaRPr lang="en-US" dirty="0"/>
          </a:p>
        </p:txBody>
      </p:sp>
      <p:sp>
        <p:nvSpPr>
          <p:cNvPr id="3" name="Text Placeholder 2"/>
          <p:cNvSpPr>
            <a:spLocks noGrp="1"/>
          </p:cNvSpPr>
          <p:nvPr>
            <p:ph type="body" idx="1"/>
          </p:nvPr>
        </p:nvSpPr>
        <p:spPr>
          <a:xfrm>
            <a:off x="914400" y="2024063"/>
            <a:ext cx="7772400" cy="1500187"/>
          </a:xfrm>
        </p:spPr>
        <p:txBody>
          <a:bodyPr tIns="45720" bIns="182880" anchor="b">
            <a:no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Click to edit Master text styles</a:t>
            </a:r>
          </a:p>
        </p:txBody>
      </p:sp>
      <p:sp>
        <p:nvSpPr>
          <p:cNvPr id="4" name="Date Placeholder 3"/>
          <p:cNvSpPr>
            <a:spLocks noGrp="1"/>
          </p:cNvSpPr>
          <p:nvPr>
            <p:ph type="dt" sz="half" idx="10"/>
          </p:nvPr>
        </p:nvSpPr>
        <p:spPr>
          <a:xfrm>
            <a:off x="930274" y="6483355"/>
            <a:ext cx="1685925"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487710A0-C33E-CC45-8305-B897475A1CD7}" type="slidenum">
              <a:rPr lang="en-US" smtClean="0"/>
              <a:pPr/>
              <a:t>‹#›</a:t>
            </a:fld>
            <a:endParaRPr lang="en-US"/>
          </a:p>
        </p:txBody>
      </p:sp>
      <p:pic>
        <p:nvPicPr>
          <p:cNvPr id="7" name="Picture 6" descr="ESnet_Logo_Footer.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476744" y="6116410"/>
            <a:ext cx="1210056" cy="362712"/>
          </a:xfrm>
          <a:prstGeom prst="rect">
            <a:avLst/>
          </a:prstGeom>
        </p:spPr>
      </p:pic>
      <p:sp>
        <p:nvSpPr>
          <p:cNvPr id="8" name="Rectangle 7"/>
          <p:cNvSpPr/>
          <p:nvPr userDrawn="1"/>
        </p:nvSpPr>
        <p:spPr>
          <a:xfrm>
            <a:off x="0" y="0"/>
            <a:ext cx="137160" cy="684848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noFill/>
              </a:ln>
              <a:solidFill>
                <a:schemeClr val="accent1"/>
              </a:solidFill>
            </a:endParaRPr>
          </a:p>
        </p:txBody>
      </p:sp>
    </p:spTree>
    <p:extLst>
      <p:ext uri="{BB962C8B-B14F-4D97-AF65-F5344CB8AC3E}">
        <p14:creationId xmlns:p14="http://schemas.microsoft.com/office/powerpoint/2010/main" val="139496967"/>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914399" y="2130425"/>
            <a:ext cx="7762875" cy="1470025"/>
          </a:xfrm>
        </p:spPr>
        <p:txBody>
          <a:bodyPr/>
          <a:lstStyle>
            <a:lvl1pPr>
              <a:defRPr sz="4400" b="0"/>
            </a:lvl1pPr>
          </a:lstStyle>
          <a:p>
            <a:r>
              <a:rPr lang="en-US" dirty="0" smtClean="0"/>
              <a:t>Click to edit Master title style</a:t>
            </a:r>
            <a:endParaRPr lang="en-US" dirty="0"/>
          </a:p>
        </p:txBody>
      </p:sp>
      <p:sp>
        <p:nvSpPr>
          <p:cNvPr id="3" name="Subtitle 2"/>
          <p:cNvSpPr>
            <a:spLocks noGrp="1"/>
          </p:cNvSpPr>
          <p:nvPr>
            <p:ph type="subTitle" idx="1"/>
          </p:nvPr>
        </p:nvSpPr>
        <p:spPr>
          <a:xfrm>
            <a:off x="914400" y="3869267"/>
            <a:ext cx="3597275" cy="1325033"/>
          </a:xfrm>
        </p:spPr>
        <p:txBody>
          <a:bodyPr anchor="b" anchorCtr="0">
            <a:noAutofit/>
          </a:bodyPr>
          <a:lstStyle>
            <a:lvl1pPr marL="0" indent="0" algn="l">
              <a:spcBef>
                <a:spcPts val="0"/>
              </a:spcBef>
              <a:spcAft>
                <a:spcPts val="0"/>
              </a:spcAft>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4" name="Date Placeholder 3"/>
          <p:cNvSpPr>
            <a:spLocks noGrp="1"/>
          </p:cNvSpPr>
          <p:nvPr>
            <p:ph type="dt" sz="half" idx="10"/>
          </p:nvPr>
        </p:nvSpPr>
        <p:spPr>
          <a:xfrm>
            <a:off x="930274" y="6483355"/>
            <a:ext cx="1685925" cy="365125"/>
          </a:xfrm>
          <a:prstGeom prst="rect">
            <a:avLst/>
          </a:prstGeom>
        </p:spPr>
        <p:txBody>
          <a:bodyPr/>
          <a:lstStyle/>
          <a:p>
            <a:endParaRPr lang="en-US"/>
          </a:p>
        </p:txBody>
      </p:sp>
      <p:sp>
        <p:nvSpPr>
          <p:cNvPr id="5" name="Footer Placeholder 4"/>
          <p:cNvSpPr>
            <a:spLocks noGrp="1"/>
          </p:cNvSpPr>
          <p:nvPr>
            <p:ph type="ftr" sz="quarter" idx="11"/>
          </p:nvPr>
        </p:nvSpPr>
        <p:spPr>
          <a:xfrm>
            <a:off x="4572000" y="6483355"/>
            <a:ext cx="4114800" cy="365125"/>
          </a:xfrm>
          <a:prstGeom prst="rect">
            <a:avLst/>
          </a:prstGeom>
        </p:spPr>
        <p:txBody>
          <a:bodyPr/>
          <a:lstStyle/>
          <a:p>
            <a:r>
              <a:rPr lang="en-US" smtClean="0"/>
              <a:t>NB: The information in these slides are strictly for exploratory purposes and should not in any way imply ESnet’s commitment to this architecture.</a:t>
            </a:r>
            <a:endParaRPr lang="en-US"/>
          </a:p>
        </p:txBody>
      </p:sp>
      <p:sp>
        <p:nvSpPr>
          <p:cNvPr id="6" name="Slide Number Placeholder 5"/>
          <p:cNvSpPr>
            <a:spLocks noGrp="1"/>
          </p:cNvSpPr>
          <p:nvPr>
            <p:ph type="sldNum" sz="quarter" idx="12"/>
          </p:nvPr>
        </p:nvSpPr>
        <p:spPr/>
        <p:txBody>
          <a:bodyPr/>
          <a:lstStyle/>
          <a:p>
            <a:fld id="{487710A0-C33E-CC45-8305-B897475A1CD7}" type="slidenum">
              <a:rPr lang="en-US" smtClean="0"/>
              <a:pPr/>
              <a:t>‹#›</a:t>
            </a:fld>
            <a:endParaRPr lang="en-US"/>
          </a:p>
        </p:txBody>
      </p:sp>
      <p:pic>
        <p:nvPicPr>
          <p:cNvPr id="7" name="Picture 6" descr="DOE_logo.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04467" y="5832094"/>
            <a:ext cx="1572768" cy="524256"/>
          </a:xfrm>
          <a:prstGeom prst="rect">
            <a:avLst/>
          </a:prstGeom>
        </p:spPr>
      </p:pic>
      <p:pic>
        <p:nvPicPr>
          <p:cNvPr id="8" name="Picture 7" descr="Lab_Logo.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772400" y="5667502"/>
            <a:ext cx="908304" cy="688848"/>
          </a:xfrm>
          <a:prstGeom prst="rect">
            <a:avLst/>
          </a:prstGeom>
        </p:spPr>
      </p:pic>
      <p:pic>
        <p:nvPicPr>
          <p:cNvPr id="9" name="Picture 8" descr="ESnet_Logo_Header.png"/>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804333" y="651933"/>
            <a:ext cx="3288792" cy="960120"/>
          </a:xfrm>
          <a:prstGeom prst="rect">
            <a:avLst/>
          </a:prstGeom>
        </p:spPr>
      </p:pic>
      <p:sp>
        <p:nvSpPr>
          <p:cNvPr id="11" name="Text Placeholder 10"/>
          <p:cNvSpPr>
            <a:spLocks noGrp="1"/>
          </p:cNvSpPr>
          <p:nvPr>
            <p:ph type="body" sz="quarter" idx="13"/>
          </p:nvPr>
        </p:nvSpPr>
        <p:spPr>
          <a:xfrm>
            <a:off x="5116513" y="3868738"/>
            <a:ext cx="3570287" cy="1325562"/>
          </a:xfrm>
        </p:spPr>
        <p:txBody>
          <a:bodyPr anchor="b" anchorCtr="0">
            <a:noAutofit/>
          </a:bodyPr>
          <a:lstStyle>
            <a:lvl1pPr marL="0" indent="0">
              <a:buNone/>
              <a:defRPr sz="1400"/>
            </a:lvl1pPr>
            <a:lvl2pPr marL="230188" indent="0">
              <a:buNone/>
              <a:defRPr sz="1400"/>
            </a:lvl2pPr>
            <a:lvl3pPr marL="458787" indent="0">
              <a:buNone/>
              <a:defRPr sz="1400"/>
            </a:lvl3pPr>
            <a:lvl4pPr marL="684212" indent="0">
              <a:buNone/>
              <a:defRPr sz="1400"/>
            </a:lvl4pPr>
            <a:lvl5pPr marL="912812" indent="0">
              <a:buNone/>
              <a:defRPr sz="1400"/>
            </a:lvl5pPr>
          </a:lstStyle>
          <a:p>
            <a:pPr lvl="0"/>
            <a:r>
              <a:rPr lang="en-US" dirty="0" smtClean="0"/>
              <a:t>Click to edit Master text styles</a:t>
            </a:r>
          </a:p>
        </p:txBody>
      </p:sp>
    </p:spTree>
    <p:extLst>
      <p:ext uri="{BB962C8B-B14F-4D97-AF65-F5344CB8AC3E}">
        <p14:creationId xmlns:p14="http://schemas.microsoft.com/office/powerpoint/2010/main" val="3057483487"/>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lvl2pPr>
              <a:buClr>
                <a:schemeClr val="tx1"/>
              </a:buClr>
              <a:defRPr/>
            </a:lvl2pPr>
            <a:lvl3pPr>
              <a:buClr>
                <a:schemeClr val="tx1"/>
              </a:buClr>
              <a:defRPr/>
            </a:lvl3pPr>
            <a:lvl4pPr>
              <a:buClr>
                <a:schemeClr val="tx1"/>
              </a:buClr>
              <a:defRPr/>
            </a:lvl4pPr>
            <a:lvl5pPr>
              <a:buClr>
                <a:schemeClr val="tx1"/>
              </a:buCl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a:xfrm>
            <a:off x="930274" y="6483355"/>
            <a:ext cx="1685925" cy="365125"/>
          </a:xfrm>
          <a:prstGeom prst="rect">
            <a:avLst/>
          </a:prstGeom>
        </p:spPr>
        <p:txBody>
          <a:bodyPr/>
          <a:lstStyle/>
          <a:p>
            <a:endParaRPr lang="en-US"/>
          </a:p>
        </p:txBody>
      </p:sp>
      <p:sp>
        <p:nvSpPr>
          <p:cNvPr id="5" name="Footer Placeholder 4"/>
          <p:cNvSpPr>
            <a:spLocks noGrp="1"/>
          </p:cNvSpPr>
          <p:nvPr>
            <p:ph type="ftr" sz="quarter" idx="11"/>
          </p:nvPr>
        </p:nvSpPr>
        <p:spPr>
          <a:xfrm>
            <a:off x="4572000" y="6483355"/>
            <a:ext cx="4114800" cy="365125"/>
          </a:xfrm>
          <a:prstGeom prst="rect">
            <a:avLst/>
          </a:prstGeom>
        </p:spPr>
        <p:txBody>
          <a:bodyPr/>
          <a:lstStyle/>
          <a:p>
            <a:r>
              <a:rPr lang="en-US" dirty="0" smtClean="0"/>
              <a:t>NB: The </a:t>
            </a:r>
            <a:r>
              <a:rPr lang="en-US" dirty="0" err="1" smtClean="0"/>
              <a:t>inf</a:t>
            </a:r>
            <a:r>
              <a:rPr lang="en-US" dirty="0" smtClean="0"/>
              <a:t>   </a:t>
            </a:r>
            <a:r>
              <a:rPr lang="en-US" dirty="0" err="1" smtClean="0"/>
              <a:t>ormation</a:t>
            </a:r>
            <a:r>
              <a:rPr lang="en-US" dirty="0" smtClean="0"/>
              <a:t> in these slides are strictly for exploratory purposes and should not in any way imply </a:t>
            </a:r>
            <a:r>
              <a:rPr lang="en-US" dirty="0" err="1" smtClean="0"/>
              <a:t>ESnet’s</a:t>
            </a:r>
            <a:r>
              <a:rPr lang="en-US" dirty="0" smtClean="0"/>
              <a:t> commitment to this architecture.</a:t>
            </a:r>
            <a:endParaRPr lang="en-US" dirty="0"/>
          </a:p>
        </p:txBody>
      </p:sp>
      <p:sp>
        <p:nvSpPr>
          <p:cNvPr id="6" name="Slide Number Placeholder 5"/>
          <p:cNvSpPr>
            <a:spLocks noGrp="1"/>
          </p:cNvSpPr>
          <p:nvPr>
            <p:ph type="sldNum" sz="quarter" idx="12"/>
          </p:nvPr>
        </p:nvSpPr>
        <p:spPr/>
        <p:txBody>
          <a:bodyPr/>
          <a:lstStyle/>
          <a:p>
            <a:fld id="{487710A0-C33E-CC45-8305-B897475A1CD7}" type="slidenum">
              <a:rPr lang="en-US" smtClean="0"/>
              <a:pPr/>
              <a:t>‹#›</a:t>
            </a:fld>
            <a:endParaRPr lang="en-US"/>
          </a:p>
        </p:txBody>
      </p:sp>
    </p:spTree>
    <p:extLst>
      <p:ext uri="{BB962C8B-B14F-4D97-AF65-F5344CB8AC3E}">
        <p14:creationId xmlns:p14="http://schemas.microsoft.com/office/powerpoint/2010/main" val="3355019966"/>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348163"/>
          </a:xfrm>
        </p:spPr>
        <p:txBody>
          <a:bodyPr/>
          <a:lstStyle>
            <a:lvl1pPr marL="228600" indent="-228600">
              <a:defRPr sz="2000"/>
            </a:lvl1pPr>
            <a:lvl2pPr marL="457200" indent="-228600">
              <a:buClr>
                <a:schemeClr val="tx1"/>
              </a:buClr>
              <a:defRPr sz="1800"/>
            </a:lvl2pPr>
            <a:lvl3pPr marL="685800" indent="-228600">
              <a:buClr>
                <a:schemeClr val="tx1"/>
              </a:buClr>
              <a:defRPr sz="1600"/>
            </a:lvl3pPr>
            <a:lvl4pPr marL="914400" indent="-228600">
              <a:buClr>
                <a:schemeClr val="tx1"/>
              </a:buClr>
              <a:defRPr sz="1200"/>
            </a:lvl4pPr>
            <a:lvl5pPr marL="1143000" indent="-228600">
              <a:buClr>
                <a:schemeClr val="tx1"/>
              </a:buClr>
              <a:defRPr sz="12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48200" y="1600200"/>
            <a:ext cx="4038600" cy="4348163"/>
          </a:xfrm>
        </p:spPr>
        <p:txBody>
          <a:bodyPr/>
          <a:lstStyle>
            <a:lvl1pPr marL="228600" indent="-228600">
              <a:defRPr sz="2000"/>
            </a:lvl1pPr>
            <a:lvl2pPr marL="457200" indent="-228600">
              <a:buClr>
                <a:schemeClr val="tx1"/>
              </a:buClr>
              <a:defRPr sz="1800"/>
            </a:lvl2pPr>
            <a:lvl3pPr marL="685800" indent="-228600">
              <a:buClr>
                <a:schemeClr val="tx1"/>
              </a:buClr>
              <a:defRPr sz="1600"/>
            </a:lvl3pPr>
            <a:lvl4pPr marL="914400" indent="-228600">
              <a:buClr>
                <a:schemeClr val="tx1"/>
              </a:buClr>
              <a:defRPr sz="1200"/>
            </a:lvl4pPr>
            <a:lvl5pPr marL="1143000" indent="-228600">
              <a:buClr>
                <a:schemeClr val="tx1"/>
              </a:buClr>
              <a:defRPr sz="12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Date Placeholder 4"/>
          <p:cNvSpPr>
            <a:spLocks noGrp="1"/>
          </p:cNvSpPr>
          <p:nvPr>
            <p:ph type="dt" sz="half" idx="10"/>
          </p:nvPr>
        </p:nvSpPr>
        <p:spPr>
          <a:xfrm>
            <a:off x="930274" y="6483355"/>
            <a:ext cx="1685925" cy="365125"/>
          </a:xfrm>
          <a:prstGeom prst="rect">
            <a:avLst/>
          </a:prstGeom>
        </p:spPr>
        <p:txBody>
          <a:bodyPr/>
          <a:lstStyle/>
          <a:p>
            <a:endParaRPr lang="en-US"/>
          </a:p>
        </p:txBody>
      </p:sp>
      <p:sp>
        <p:nvSpPr>
          <p:cNvPr id="6" name="Footer Placeholder 5"/>
          <p:cNvSpPr>
            <a:spLocks noGrp="1"/>
          </p:cNvSpPr>
          <p:nvPr>
            <p:ph type="ftr" sz="quarter" idx="11"/>
          </p:nvPr>
        </p:nvSpPr>
        <p:spPr>
          <a:xfrm>
            <a:off x="4572000" y="6483355"/>
            <a:ext cx="4114800" cy="365125"/>
          </a:xfrm>
          <a:prstGeom prst="rect">
            <a:avLst/>
          </a:prstGeom>
        </p:spPr>
        <p:txBody>
          <a:bodyPr/>
          <a:lstStyle/>
          <a:p>
            <a:r>
              <a:rPr lang="en-US" smtClean="0"/>
              <a:t>NB: The information in these slides are strictly for exploratory purposes and should not in any way imply ESnet’s commitment to this architecture.</a:t>
            </a:r>
            <a:endParaRPr lang="en-US"/>
          </a:p>
        </p:txBody>
      </p:sp>
      <p:sp>
        <p:nvSpPr>
          <p:cNvPr id="7" name="Slide Number Placeholder 6"/>
          <p:cNvSpPr>
            <a:spLocks noGrp="1"/>
          </p:cNvSpPr>
          <p:nvPr>
            <p:ph type="sldNum" sz="quarter" idx="12"/>
          </p:nvPr>
        </p:nvSpPr>
        <p:spPr/>
        <p:txBody>
          <a:bodyPr/>
          <a:lstStyle/>
          <a:p>
            <a:fld id="{487710A0-C33E-CC45-8305-B897475A1CD7}" type="slidenum">
              <a:rPr lang="en-US" smtClean="0"/>
              <a:pPr/>
              <a:t>‹#›</a:t>
            </a:fld>
            <a:endParaRPr lang="en-US"/>
          </a:p>
        </p:txBody>
      </p:sp>
    </p:spTree>
    <p:extLst>
      <p:ext uri="{BB962C8B-B14F-4D97-AF65-F5344CB8AC3E}">
        <p14:creationId xmlns:p14="http://schemas.microsoft.com/office/powerpoint/2010/main" val="1180624578"/>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no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457200" y="2174875"/>
            <a:ext cx="4040188" cy="3773488"/>
          </a:xfrm>
        </p:spPr>
        <p:txBody>
          <a:bodyPr/>
          <a:lstStyle>
            <a:lvl1pPr>
              <a:defRPr sz="2000"/>
            </a:lvl1pPr>
            <a:lvl2pPr marL="457200" indent="-228600">
              <a:defRPr sz="1800"/>
            </a:lvl2pPr>
            <a:lvl3pPr marL="685800" indent="-228600">
              <a:defRPr sz="1600"/>
            </a:lvl3pPr>
            <a:lvl4pPr marL="914400" indent="-228600">
              <a:defRPr sz="1200"/>
            </a:lvl4pPr>
            <a:lvl5pPr marL="1143000" indent="-228600">
              <a:defRPr sz="12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4645025" y="1535113"/>
            <a:ext cx="4041775" cy="639762"/>
          </a:xfrm>
        </p:spPr>
        <p:txBody>
          <a:bodyPr anchor="b">
            <a:no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6" name="Content Placeholder 5"/>
          <p:cNvSpPr>
            <a:spLocks noGrp="1"/>
          </p:cNvSpPr>
          <p:nvPr>
            <p:ph sz="quarter" idx="4"/>
          </p:nvPr>
        </p:nvSpPr>
        <p:spPr>
          <a:xfrm>
            <a:off x="4645025" y="2174875"/>
            <a:ext cx="4041775" cy="3773488"/>
          </a:xfrm>
        </p:spPr>
        <p:txBody>
          <a:bodyPr/>
          <a:lstStyle>
            <a:lvl1pPr>
              <a:defRPr sz="2000"/>
            </a:lvl1pPr>
            <a:lvl2pPr marL="457200" indent="-228600">
              <a:defRPr sz="1800"/>
            </a:lvl2pPr>
            <a:lvl3pPr marL="685800" indent="-228600">
              <a:defRPr sz="1600"/>
            </a:lvl3pPr>
            <a:lvl4pPr marL="914400" indent="-228600">
              <a:defRPr sz="1200"/>
            </a:lvl4pPr>
            <a:lvl5pPr marL="1143000" indent="-228600">
              <a:defRPr sz="12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Date Placeholder 6"/>
          <p:cNvSpPr>
            <a:spLocks noGrp="1"/>
          </p:cNvSpPr>
          <p:nvPr>
            <p:ph type="dt" sz="half" idx="10"/>
          </p:nvPr>
        </p:nvSpPr>
        <p:spPr>
          <a:xfrm>
            <a:off x="930274" y="6483355"/>
            <a:ext cx="1685925" cy="365125"/>
          </a:xfrm>
          <a:prstGeom prst="rect">
            <a:avLst/>
          </a:prstGeom>
        </p:spPr>
        <p:txBody>
          <a:bodyPr/>
          <a:lstStyle/>
          <a:p>
            <a:endParaRPr lang="en-US"/>
          </a:p>
        </p:txBody>
      </p:sp>
      <p:sp>
        <p:nvSpPr>
          <p:cNvPr id="9" name="Slide Number Placeholder 8"/>
          <p:cNvSpPr>
            <a:spLocks noGrp="1"/>
          </p:cNvSpPr>
          <p:nvPr>
            <p:ph type="sldNum" sz="quarter" idx="12"/>
          </p:nvPr>
        </p:nvSpPr>
        <p:spPr/>
        <p:txBody>
          <a:bodyPr/>
          <a:lstStyle/>
          <a:p>
            <a:fld id="{487710A0-C33E-CC45-8305-B897475A1CD7}" type="slidenum">
              <a:rPr lang="en-US" smtClean="0"/>
              <a:pPr/>
              <a:t>‹#›</a:t>
            </a:fld>
            <a:endParaRPr lang="en-US"/>
          </a:p>
        </p:txBody>
      </p:sp>
    </p:spTree>
    <p:extLst>
      <p:ext uri="{BB962C8B-B14F-4D97-AF65-F5344CB8AC3E}">
        <p14:creationId xmlns:p14="http://schemas.microsoft.com/office/powerpoint/2010/main" val="2572570551"/>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4" name="Footer Placeholder 3"/>
          <p:cNvSpPr>
            <a:spLocks noGrp="1"/>
          </p:cNvSpPr>
          <p:nvPr>
            <p:ph type="ftr" sz="quarter" idx="11"/>
          </p:nvPr>
        </p:nvSpPr>
        <p:spPr>
          <a:xfrm>
            <a:off x="1675027" y="6617730"/>
            <a:ext cx="7011773" cy="230750"/>
          </a:xfrm>
          <a:prstGeom prst="rect">
            <a:avLst/>
          </a:prstGeom>
        </p:spPr>
        <p:txBody>
          <a:bodyPr/>
          <a:lstStyle>
            <a:lvl1pPr>
              <a:defRPr i="1">
                <a:solidFill>
                  <a:srgbClr val="363739"/>
                </a:solidFill>
              </a:defRPr>
            </a:lvl1pPr>
          </a:lstStyle>
          <a:p>
            <a:r>
              <a:rPr lang="en-US" smtClean="0"/>
              <a:t>NB: The information in these slides are strictly for exploratory purposes and should not in any way imply ESnet’s commitment to this architecture.</a:t>
            </a:r>
            <a:endParaRPr lang="en-US" dirty="0"/>
          </a:p>
        </p:txBody>
      </p:sp>
      <p:sp>
        <p:nvSpPr>
          <p:cNvPr id="5" name="Slide Number Placeholder 4"/>
          <p:cNvSpPr>
            <a:spLocks noGrp="1"/>
          </p:cNvSpPr>
          <p:nvPr>
            <p:ph type="sldNum" sz="quarter" idx="12"/>
          </p:nvPr>
        </p:nvSpPr>
        <p:spPr/>
        <p:txBody>
          <a:bodyPr/>
          <a:lstStyle/>
          <a:p>
            <a:fld id="{487710A0-C33E-CC45-8305-B897475A1CD7}" type="slidenum">
              <a:rPr lang="en-US" smtClean="0"/>
              <a:pPr/>
              <a:t>‹#›</a:t>
            </a:fld>
            <a:endParaRPr lang="en-US"/>
          </a:p>
        </p:txBody>
      </p:sp>
    </p:spTree>
    <p:extLst>
      <p:ext uri="{BB962C8B-B14F-4D97-AF65-F5344CB8AC3E}">
        <p14:creationId xmlns:p14="http://schemas.microsoft.com/office/powerpoint/2010/main" val="1482595024"/>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930274" y="6483355"/>
            <a:ext cx="1685925" cy="365125"/>
          </a:xfrm>
          <a:prstGeom prst="rect">
            <a:avLst/>
          </a:prstGeom>
        </p:spPr>
        <p:txBody>
          <a:bodyPr/>
          <a:lstStyle/>
          <a:p>
            <a:endParaRPr lang="en-US"/>
          </a:p>
        </p:txBody>
      </p:sp>
      <p:sp>
        <p:nvSpPr>
          <p:cNvPr id="3" name="Footer Placeholder 2"/>
          <p:cNvSpPr>
            <a:spLocks noGrp="1"/>
          </p:cNvSpPr>
          <p:nvPr>
            <p:ph type="ftr" sz="quarter" idx="11"/>
          </p:nvPr>
        </p:nvSpPr>
        <p:spPr>
          <a:xfrm>
            <a:off x="4572000" y="6483355"/>
            <a:ext cx="4114800" cy="365125"/>
          </a:xfrm>
          <a:prstGeom prst="rect">
            <a:avLst/>
          </a:prstGeom>
        </p:spPr>
        <p:txBody>
          <a:bodyPr/>
          <a:lstStyle/>
          <a:p>
            <a:r>
              <a:rPr lang="en-US" smtClean="0"/>
              <a:t>NB: The information in these slides are strictly for exploratory purposes and should not in any way imply ESnet’s commitment to this architecture.</a:t>
            </a:r>
            <a:endParaRPr lang="en-US"/>
          </a:p>
        </p:txBody>
      </p:sp>
      <p:sp>
        <p:nvSpPr>
          <p:cNvPr id="4" name="Slide Number Placeholder 3"/>
          <p:cNvSpPr>
            <a:spLocks noGrp="1"/>
          </p:cNvSpPr>
          <p:nvPr>
            <p:ph type="sldNum" sz="quarter" idx="12"/>
          </p:nvPr>
        </p:nvSpPr>
        <p:spPr/>
        <p:txBody>
          <a:bodyPr/>
          <a:lstStyle/>
          <a:p>
            <a:fld id="{487710A0-C33E-CC45-8305-B897475A1CD7}" type="slidenum">
              <a:rPr lang="en-US" smtClean="0"/>
              <a:pPr/>
              <a:t>‹#›</a:t>
            </a:fld>
            <a:endParaRPr lang="en-US"/>
          </a:p>
        </p:txBody>
      </p:sp>
    </p:spTree>
    <p:extLst>
      <p:ext uri="{BB962C8B-B14F-4D97-AF65-F5344CB8AC3E}">
        <p14:creationId xmlns:p14="http://schemas.microsoft.com/office/powerpoint/2010/main" val="616441500"/>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userDrawn="1">
  <p:cSld name="1_Title Slide">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914399" y="2130425"/>
            <a:ext cx="7762875" cy="1470025"/>
          </a:xfrm>
        </p:spPr>
        <p:txBody>
          <a:bodyPr/>
          <a:lstStyle>
            <a:lvl1pPr>
              <a:defRPr sz="4400" b="0"/>
            </a:lvl1pPr>
          </a:lstStyle>
          <a:p>
            <a:r>
              <a:rPr lang="en-US" dirty="0" smtClean="0"/>
              <a:t>Click to edit Master title style</a:t>
            </a:r>
            <a:endParaRPr lang="en-US" dirty="0"/>
          </a:p>
        </p:txBody>
      </p:sp>
      <p:sp>
        <p:nvSpPr>
          <p:cNvPr id="3" name="Subtitle 2"/>
          <p:cNvSpPr>
            <a:spLocks noGrp="1"/>
          </p:cNvSpPr>
          <p:nvPr>
            <p:ph type="subTitle" idx="1"/>
          </p:nvPr>
        </p:nvSpPr>
        <p:spPr>
          <a:xfrm>
            <a:off x="914400" y="3869267"/>
            <a:ext cx="3597275" cy="1325033"/>
          </a:xfrm>
        </p:spPr>
        <p:txBody>
          <a:bodyPr anchor="b" anchorCtr="0">
            <a:noAutofit/>
          </a:bodyPr>
          <a:lstStyle>
            <a:lvl1pPr marL="0" indent="0" algn="l">
              <a:spcBef>
                <a:spcPts val="0"/>
              </a:spcBef>
              <a:spcAft>
                <a:spcPts val="0"/>
              </a:spcAft>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4" name="Date Placeholder 3"/>
          <p:cNvSpPr>
            <a:spLocks noGrp="1"/>
          </p:cNvSpPr>
          <p:nvPr>
            <p:ph type="dt" sz="half" idx="10"/>
          </p:nvPr>
        </p:nvSpPr>
        <p:spPr>
          <a:xfrm>
            <a:off x="930274" y="6483355"/>
            <a:ext cx="1685925" cy="365125"/>
          </a:xfrm>
          <a:prstGeom prst="rect">
            <a:avLst/>
          </a:prstGeom>
        </p:spPr>
        <p:txBody>
          <a:bodyPr/>
          <a:lstStyle/>
          <a:p>
            <a:endParaRPr lang="en-US"/>
          </a:p>
        </p:txBody>
      </p:sp>
      <p:sp>
        <p:nvSpPr>
          <p:cNvPr id="5" name="Footer Placeholder 4"/>
          <p:cNvSpPr>
            <a:spLocks noGrp="1"/>
          </p:cNvSpPr>
          <p:nvPr>
            <p:ph type="ftr" sz="quarter" idx="11"/>
          </p:nvPr>
        </p:nvSpPr>
        <p:spPr>
          <a:xfrm>
            <a:off x="4572000" y="6483355"/>
            <a:ext cx="4114800" cy="365125"/>
          </a:xfrm>
          <a:prstGeom prst="rect">
            <a:avLst/>
          </a:prstGeom>
        </p:spPr>
        <p:txBody>
          <a:bodyPr/>
          <a:lstStyle/>
          <a:p>
            <a:r>
              <a:rPr lang="en-US" smtClean="0"/>
              <a:t>NB: The information in these slides are strictly for exploratory purposes and should not in any way imply ESnet’s commitment to this architecture.</a:t>
            </a:r>
            <a:endParaRPr lang="en-US"/>
          </a:p>
        </p:txBody>
      </p:sp>
      <p:sp>
        <p:nvSpPr>
          <p:cNvPr id="6" name="Slide Number Placeholder 5"/>
          <p:cNvSpPr>
            <a:spLocks noGrp="1"/>
          </p:cNvSpPr>
          <p:nvPr>
            <p:ph type="sldNum" sz="quarter" idx="12"/>
          </p:nvPr>
        </p:nvSpPr>
        <p:spPr/>
        <p:txBody>
          <a:bodyPr/>
          <a:lstStyle/>
          <a:p>
            <a:fld id="{487710A0-C33E-CC45-8305-B897475A1CD7}" type="slidenum">
              <a:rPr lang="en-US" smtClean="0"/>
              <a:pPr/>
              <a:t>‹#›</a:t>
            </a:fld>
            <a:endParaRPr lang="en-US"/>
          </a:p>
        </p:txBody>
      </p:sp>
      <p:pic>
        <p:nvPicPr>
          <p:cNvPr id="7" name="Picture 6" descr="DOE_logo.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04467" y="5832094"/>
            <a:ext cx="1572768" cy="524256"/>
          </a:xfrm>
          <a:prstGeom prst="rect">
            <a:avLst/>
          </a:prstGeom>
        </p:spPr>
      </p:pic>
      <p:pic>
        <p:nvPicPr>
          <p:cNvPr id="8" name="Picture 7" descr="Lab_Logo.pn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772400" y="5667502"/>
            <a:ext cx="908304" cy="688848"/>
          </a:xfrm>
          <a:prstGeom prst="rect">
            <a:avLst/>
          </a:prstGeom>
        </p:spPr>
      </p:pic>
      <p:pic>
        <p:nvPicPr>
          <p:cNvPr id="9" name="Picture 8" descr="ESnet_Logo_Header.png"/>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804333" y="651933"/>
            <a:ext cx="3288792" cy="960120"/>
          </a:xfrm>
          <a:prstGeom prst="rect">
            <a:avLst/>
          </a:prstGeom>
        </p:spPr>
      </p:pic>
      <p:sp>
        <p:nvSpPr>
          <p:cNvPr id="11" name="Text Placeholder 10"/>
          <p:cNvSpPr>
            <a:spLocks noGrp="1"/>
          </p:cNvSpPr>
          <p:nvPr>
            <p:ph type="body" sz="quarter" idx="13"/>
          </p:nvPr>
        </p:nvSpPr>
        <p:spPr>
          <a:xfrm>
            <a:off x="5116513" y="3868738"/>
            <a:ext cx="3570287" cy="1325562"/>
          </a:xfrm>
        </p:spPr>
        <p:txBody>
          <a:bodyPr anchor="b" anchorCtr="0">
            <a:noAutofit/>
          </a:bodyPr>
          <a:lstStyle>
            <a:lvl1pPr marL="0" indent="0">
              <a:buNone/>
              <a:defRPr sz="1400"/>
            </a:lvl1pPr>
            <a:lvl2pPr marL="230188" indent="0">
              <a:buNone/>
              <a:defRPr sz="1400"/>
            </a:lvl2pPr>
            <a:lvl3pPr marL="458787" indent="0">
              <a:buNone/>
              <a:defRPr sz="1400"/>
            </a:lvl3pPr>
            <a:lvl4pPr marL="684212" indent="0">
              <a:buNone/>
              <a:defRPr sz="1400"/>
            </a:lvl4pPr>
            <a:lvl5pPr marL="912812" indent="0">
              <a:buNone/>
              <a:defRPr sz="1400"/>
            </a:lvl5pPr>
          </a:lstStyle>
          <a:p>
            <a:pPr lvl="0"/>
            <a:r>
              <a:rPr lang="en-US" dirty="0" smtClean="0"/>
              <a:t>Click to edit Master text styles</a:t>
            </a:r>
          </a:p>
        </p:txBody>
      </p:sp>
    </p:spTree>
    <p:extLst>
      <p:ext uri="{BB962C8B-B14F-4D97-AF65-F5344CB8AC3E}">
        <p14:creationId xmlns:p14="http://schemas.microsoft.com/office/powerpoint/2010/main" val="2724536129"/>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theme" Target="../theme/theme1.xml"/><Relationship Id="rId10"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600201"/>
            <a:ext cx="8229600" cy="4344484"/>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Slide Number Placeholder 5"/>
          <p:cNvSpPr>
            <a:spLocks noGrp="1"/>
          </p:cNvSpPr>
          <p:nvPr>
            <p:ph type="sldNum" sz="quarter" idx="4"/>
          </p:nvPr>
        </p:nvSpPr>
        <p:spPr>
          <a:xfrm>
            <a:off x="457200" y="6617730"/>
            <a:ext cx="311665" cy="230750"/>
          </a:xfrm>
          <a:prstGeom prst="rect">
            <a:avLst/>
          </a:prstGeom>
        </p:spPr>
        <p:txBody>
          <a:bodyPr vert="horz" lIns="91440" tIns="45720" rIns="91440" bIns="45720" rtlCol="0" anchor="ctr"/>
          <a:lstStyle>
            <a:lvl1pPr algn="l">
              <a:defRPr sz="900">
                <a:solidFill>
                  <a:schemeClr val="tx1">
                    <a:lumMod val="50000"/>
                  </a:schemeClr>
                </a:solidFill>
                <a:latin typeface="Calibri"/>
                <a:cs typeface="Calibri"/>
              </a:defRPr>
            </a:lvl1pPr>
          </a:lstStyle>
          <a:p>
            <a:fld id="{487710A0-C33E-CC45-8305-B897475A1CD7}" type="slidenum">
              <a:rPr lang="en-US" smtClean="0"/>
              <a:pPr/>
              <a:t>‹#›</a:t>
            </a:fld>
            <a:endParaRPr lang="en-US" dirty="0"/>
          </a:p>
        </p:txBody>
      </p:sp>
      <p:pic>
        <p:nvPicPr>
          <p:cNvPr id="7" name="Picture 6" descr="ESnet_Logo_Footer.png"/>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7476744" y="6116410"/>
            <a:ext cx="1210056" cy="362712"/>
          </a:xfrm>
          <a:prstGeom prst="rect">
            <a:avLst/>
          </a:prstGeom>
        </p:spPr>
      </p:pic>
      <p:sp>
        <p:nvSpPr>
          <p:cNvPr id="8" name="Rectangle 7"/>
          <p:cNvSpPr/>
          <p:nvPr userDrawn="1"/>
        </p:nvSpPr>
        <p:spPr>
          <a:xfrm>
            <a:off x="0" y="0"/>
            <a:ext cx="137160" cy="684848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noFill/>
              </a:ln>
              <a:solidFill>
                <a:schemeClr val="accent1"/>
              </a:solidFill>
            </a:endParaRPr>
          </a:p>
        </p:txBody>
      </p:sp>
    </p:spTree>
    <p:extLst>
      <p:ext uri="{BB962C8B-B14F-4D97-AF65-F5344CB8AC3E}">
        <p14:creationId xmlns:p14="http://schemas.microsoft.com/office/powerpoint/2010/main" val="2873656450"/>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Lst>
  <p:timing>
    <p:tnLst>
      <p:par>
        <p:cTn id="1" dur="indefinite" restart="never" nodeType="tmRoot"/>
      </p:par>
    </p:tnLst>
  </p:timing>
  <p:hf hdr="0" ftr="0" dt="0"/>
  <p:txStyles>
    <p:titleStyle>
      <a:lvl1pPr algn="l" defTabSz="457200" rtl="0" eaLnBrk="1" latinLnBrk="0" hangingPunct="1">
        <a:spcBef>
          <a:spcPct val="0"/>
        </a:spcBef>
        <a:buNone/>
        <a:defRPr sz="3200" b="1" kern="1200">
          <a:solidFill>
            <a:schemeClr val="tx1"/>
          </a:solidFill>
          <a:latin typeface="+mj-lt"/>
          <a:ea typeface="+mj-ea"/>
          <a:cs typeface="+mj-cs"/>
        </a:defRPr>
      </a:lvl1pPr>
    </p:titleStyle>
    <p:bodyStyle>
      <a:lvl1pPr marL="228600" indent="-228600" algn="l" defTabSz="457200" rtl="0" eaLnBrk="1" latinLnBrk="0" hangingPunct="1">
        <a:spcBef>
          <a:spcPts val="880"/>
        </a:spcBef>
        <a:buClr>
          <a:schemeClr val="accent1"/>
        </a:buClr>
        <a:buFont typeface="Arial"/>
        <a:buChar char="•"/>
        <a:defRPr sz="2000" kern="1200">
          <a:solidFill>
            <a:schemeClr val="tx1"/>
          </a:solidFill>
          <a:latin typeface="+mn-lt"/>
          <a:ea typeface="+mn-ea"/>
          <a:cs typeface="+mn-cs"/>
        </a:defRPr>
      </a:lvl1pPr>
      <a:lvl2pPr marL="458788" indent="-228600" algn="l" defTabSz="457200" rtl="0" eaLnBrk="1" latinLnBrk="0" hangingPunct="1">
        <a:spcBef>
          <a:spcPct val="20000"/>
        </a:spcBef>
        <a:buClr>
          <a:schemeClr val="tx1">
            <a:lumMod val="50000"/>
          </a:schemeClr>
        </a:buClr>
        <a:buSzPct val="85000"/>
        <a:buFont typeface="Arial"/>
        <a:buChar char="–"/>
        <a:defRPr sz="2000" kern="1200">
          <a:solidFill>
            <a:schemeClr val="tx1"/>
          </a:solidFill>
          <a:latin typeface="+mn-lt"/>
          <a:ea typeface="+mn-ea"/>
          <a:cs typeface="+mn-cs"/>
        </a:defRPr>
      </a:lvl2pPr>
      <a:lvl3pPr marL="688975" indent="-230188" algn="l" defTabSz="457200" rtl="0" eaLnBrk="1" latinLnBrk="0" hangingPunct="1">
        <a:spcBef>
          <a:spcPct val="20000"/>
        </a:spcBef>
        <a:buClr>
          <a:schemeClr val="tx1">
            <a:lumMod val="50000"/>
          </a:schemeClr>
        </a:buClr>
        <a:buFont typeface="Arial"/>
        <a:buChar char="•"/>
        <a:defRPr sz="1800" kern="1200">
          <a:solidFill>
            <a:schemeClr val="tx1"/>
          </a:solidFill>
          <a:latin typeface="+mn-lt"/>
          <a:ea typeface="+mn-ea"/>
          <a:cs typeface="+mn-cs"/>
        </a:defRPr>
      </a:lvl3pPr>
      <a:lvl4pPr marL="969962" indent="-285750" algn="l" defTabSz="457200" rtl="0" eaLnBrk="1" latinLnBrk="0" hangingPunct="1">
        <a:spcBef>
          <a:spcPct val="20000"/>
        </a:spcBef>
        <a:buClr>
          <a:schemeClr val="tx1">
            <a:lumMod val="50000"/>
          </a:schemeClr>
        </a:buClr>
        <a:buFont typeface="Lucida Grande"/>
        <a:buChar char="–"/>
        <a:defRPr sz="1400" kern="1200">
          <a:solidFill>
            <a:schemeClr val="tx1"/>
          </a:solidFill>
          <a:latin typeface="+mn-lt"/>
          <a:ea typeface="+mn-ea"/>
          <a:cs typeface="+mn-cs"/>
        </a:defRPr>
      </a:lvl4pPr>
      <a:lvl5pPr marL="1143000" indent="-230188" algn="l" defTabSz="457200" rtl="0" eaLnBrk="1" latinLnBrk="0" hangingPunct="1">
        <a:spcBef>
          <a:spcPct val="20000"/>
        </a:spcBef>
        <a:buClr>
          <a:schemeClr val="tx1">
            <a:lumMod val="50000"/>
          </a:schemeClr>
        </a:buClr>
        <a:buFont typeface="Arial"/>
        <a:buChar char="»"/>
        <a:defRPr sz="14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hyperlink" Target="mailto:mkiran@es.net"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10.tiff"/><Relationship Id="rId4" Type="http://schemas.openxmlformats.org/officeDocument/2006/relationships/image" Target="../media/image11.tiff"/><Relationship Id="rId5" Type="http://schemas.openxmlformats.org/officeDocument/2006/relationships/image" Target="../media/image12.tiff"/><Relationship Id="rId6" Type="http://schemas.openxmlformats.org/officeDocument/2006/relationships/image" Target="../media/image13.tiff"/><Relationship Id="rId7" Type="http://schemas.openxmlformats.org/officeDocument/2006/relationships/image" Target="../media/image14.tiff"/><Relationship Id="rId1" Type="http://schemas.openxmlformats.org/officeDocument/2006/relationships/slideLayout" Target="../slideLayouts/slideLayout3.xml"/><Relationship Id="rId2"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chart" Target="../charts/char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chart" Target="../charts/char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5.tif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7.tif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8.tif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mailto:MKiran@es.net"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6.tif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7.tif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14399" y="2333625"/>
            <a:ext cx="8229601" cy="1470025"/>
          </a:xfrm>
        </p:spPr>
        <p:txBody>
          <a:bodyPr/>
          <a:lstStyle/>
          <a:p>
            <a:r>
              <a:rPr lang="en-US" b="1" dirty="0" smtClean="0">
                <a:solidFill>
                  <a:srgbClr val="000000"/>
                </a:solidFill>
              </a:rPr>
              <a:t>Machine </a:t>
            </a:r>
            <a:r>
              <a:rPr lang="en-US" b="1" dirty="0">
                <a:solidFill>
                  <a:srgbClr val="000000"/>
                </a:solidFill>
              </a:rPr>
              <a:t>Learning </a:t>
            </a:r>
            <a:r>
              <a:rPr lang="en-US" b="1" dirty="0" smtClean="0">
                <a:solidFill>
                  <a:srgbClr val="000000"/>
                </a:solidFill>
              </a:rPr>
              <a:t/>
            </a:r>
            <a:br>
              <a:rPr lang="en-US" b="1" dirty="0" smtClean="0">
                <a:solidFill>
                  <a:srgbClr val="000000"/>
                </a:solidFill>
              </a:rPr>
            </a:br>
            <a:r>
              <a:rPr lang="en-US" b="1" dirty="0" smtClean="0">
                <a:solidFill>
                  <a:srgbClr val="000000"/>
                </a:solidFill>
              </a:rPr>
              <a:t>in WAN Research</a:t>
            </a:r>
            <a:r>
              <a:rPr lang="en-US" b="1" dirty="0">
                <a:solidFill>
                  <a:srgbClr val="000000"/>
                </a:solidFill>
              </a:rPr>
              <a:t/>
            </a:r>
            <a:br>
              <a:rPr lang="en-US" b="1" dirty="0">
                <a:solidFill>
                  <a:srgbClr val="000000"/>
                </a:solidFill>
              </a:rPr>
            </a:br>
            <a:r>
              <a:rPr lang="en-US" b="1" dirty="0" smtClean="0">
                <a:solidFill>
                  <a:srgbClr val="000000"/>
                </a:solidFill>
              </a:rPr>
              <a:t>  </a:t>
            </a:r>
            <a:endParaRPr lang="en-US" b="1" dirty="0">
              <a:solidFill>
                <a:srgbClr val="000000"/>
              </a:solidFill>
            </a:endParaRPr>
          </a:p>
        </p:txBody>
      </p:sp>
      <p:sp>
        <p:nvSpPr>
          <p:cNvPr id="3" name="Subtitle 2"/>
          <p:cNvSpPr>
            <a:spLocks noGrp="1"/>
          </p:cNvSpPr>
          <p:nvPr>
            <p:ph type="subTitle" idx="1"/>
          </p:nvPr>
        </p:nvSpPr>
        <p:spPr>
          <a:xfrm>
            <a:off x="913180" y="5162795"/>
            <a:ext cx="3597275" cy="1325033"/>
          </a:xfrm>
        </p:spPr>
        <p:txBody>
          <a:bodyPr>
            <a:noAutofit/>
          </a:bodyPr>
          <a:lstStyle/>
          <a:p>
            <a:pPr>
              <a:spcBef>
                <a:spcPts val="300"/>
              </a:spcBef>
              <a:spcAft>
                <a:spcPts val="300"/>
              </a:spcAft>
            </a:pPr>
            <a:r>
              <a:rPr lang="en-US" dirty="0" smtClean="0">
                <a:solidFill>
                  <a:srgbClr val="000000"/>
                </a:solidFill>
              </a:rPr>
              <a:t>Mariam Kiran</a:t>
            </a:r>
          </a:p>
          <a:p>
            <a:pPr>
              <a:spcBef>
                <a:spcPts val="300"/>
              </a:spcBef>
              <a:spcAft>
                <a:spcPts val="300"/>
              </a:spcAft>
            </a:pPr>
            <a:r>
              <a:rPr lang="en-US" dirty="0" smtClean="0">
                <a:solidFill>
                  <a:srgbClr val="000000"/>
                </a:solidFill>
                <a:hlinkClick r:id="rId2"/>
              </a:rPr>
              <a:t>mkiran@es.net</a:t>
            </a:r>
            <a:endParaRPr lang="en-US" dirty="0" smtClean="0">
              <a:solidFill>
                <a:srgbClr val="000000"/>
              </a:solidFill>
            </a:endParaRPr>
          </a:p>
          <a:p>
            <a:pPr>
              <a:spcBef>
                <a:spcPts val="300"/>
              </a:spcBef>
              <a:spcAft>
                <a:spcPts val="300"/>
              </a:spcAft>
            </a:pPr>
            <a:endParaRPr lang="en-US" dirty="0">
              <a:solidFill>
                <a:srgbClr val="000000"/>
              </a:solidFill>
            </a:endParaRPr>
          </a:p>
          <a:p>
            <a:r>
              <a:rPr lang="en-US" sz="1800" dirty="0">
                <a:solidFill>
                  <a:srgbClr val="000000"/>
                </a:solidFill>
              </a:rPr>
              <a:t>Energy Sciences Network (ESnet)</a:t>
            </a:r>
          </a:p>
          <a:p>
            <a:r>
              <a:rPr lang="en-US" sz="1800" dirty="0">
                <a:solidFill>
                  <a:srgbClr val="000000"/>
                </a:solidFill>
              </a:rPr>
              <a:t>Lawrence Berkeley National Lab</a:t>
            </a:r>
          </a:p>
          <a:p>
            <a:pPr>
              <a:spcBef>
                <a:spcPts val="300"/>
              </a:spcBef>
              <a:spcAft>
                <a:spcPts val="300"/>
              </a:spcAft>
            </a:pPr>
            <a:endParaRPr lang="en-US" dirty="0" smtClean="0">
              <a:solidFill>
                <a:srgbClr val="000000"/>
              </a:solidFill>
            </a:endParaRPr>
          </a:p>
          <a:p>
            <a:pPr>
              <a:spcBef>
                <a:spcPts val="300"/>
              </a:spcBef>
              <a:spcAft>
                <a:spcPts val="300"/>
              </a:spcAft>
            </a:pPr>
            <a:endParaRPr lang="en-US" dirty="0">
              <a:solidFill>
                <a:srgbClr val="000000"/>
              </a:solidFill>
            </a:endParaRPr>
          </a:p>
          <a:p>
            <a:pPr>
              <a:spcBef>
                <a:spcPts val="300"/>
              </a:spcBef>
              <a:spcAft>
                <a:spcPts val="300"/>
              </a:spcAft>
            </a:pPr>
            <a:endParaRPr lang="en-US" dirty="0" smtClean="0">
              <a:solidFill>
                <a:srgbClr val="000000"/>
              </a:solidFill>
            </a:endParaRPr>
          </a:p>
        </p:txBody>
      </p:sp>
      <p:sp>
        <p:nvSpPr>
          <p:cNvPr id="4" name="Text Placeholder 3"/>
          <p:cNvSpPr>
            <a:spLocks noGrp="1"/>
          </p:cNvSpPr>
          <p:nvPr>
            <p:ph type="body" sz="quarter" idx="13"/>
          </p:nvPr>
        </p:nvSpPr>
        <p:spPr>
          <a:xfrm>
            <a:off x="5029199" y="3420269"/>
            <a:ext cx="3570287" cy="1325562"/>
          </a:xfrm>
        </p:spPr>
        <p:txBody>
          <a:bodyPr/>
          <a:lstStyle/>
          <a:p>
            <a:r>
              <a:rPr lang="en-US" dirty="0" smtClean="0">
                <a:solidFill>
                  <a:srgbClr val="000000"/>
                </a:solidFill>
              </a:rPr>
              <a:t>Oct 2017</a:t>
            </a:r>
          </a:p>
          <a:p>
            <a:r>
              <a:rPr lang="en-US" dirty="0" smtClean="0">
                <a:solidFill>
                  <a:srgbClr val="000000"/>
                </a:solidFill>
              </a:rPr>
              <a:t>Presented </a:t>
            </a:r>
            <a:r>
              <a:rPr lang="en-US" dirty="0" smtClean="0">
                <a:solidFill>
                  <a:srgbClr val="000000"/>
                </a:solidFill>
              </a:rPr>
              <a:t>at </a:t>
            </a:r>
            <a:r>
              <a:rPr lang="en-US" dirty="0" smtClean="0">
                <a:solidFill>
                  <a:srgbClr val="000000"/>
                </a:solidFill>
              </a:rPr>
              <a:t>Internet2 </a:t>
            </a:r>
            <a:r>
              <a:rPr lang="en-US" dirty="0" err="1" smtClean="0">
                <a:solidFill>
                  <a:srgbClr val="000000"/>
                </a:solidFill>
              </a:rPr>
              <a:t>TechEx</a:t>
            </a:r>
            <a:r>
              <a:rPr lang="en-US" dirty="0" smtClean="0">
                <a:solidFill>
                  <a:srgbClr val="000000"/>
                </a:solidFill>
              </a:rPr>
              <a:t> 2017</a:t>
            </a:r>
            <a:endParaRPr lang="en-US" dirty="0" smtClean="0">
              <a:solidFill>
                <a:srgbClr val="000000"/>
              </a:solidFill>
            </a:endParaRPr>
          </a:p>
        </p:txBody>
      </p:sp>
      <p:cxnSp>
        <p:nvCxnSpPr>
          <p:cNvPr id="5" name="Straight Connector 4"/>
          <p:cNvCxnSpPr/>
          <p:nvPr/>
        </p:nvCxnSpPr>
        <p:spPr>
          <a:xfrm>
            <a:off x="4827303" y="3878507"/>
            <a:ext cx="0" cy="1284288"/>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7078729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0000"/>
                </a:solidFill>
              </a:rPr>
              <a:t>Conducted a Systematic Literature </a:t>
            </a:r>
            <a:r>
              <a:rPr lang="en-US" dirty="0" smtClean="0">
                <a:solidFill>
                  <a:srgbClr val="000000"/>
                </a:solidFill>
              </a:rPr>
              <a:t>Review</a:t>
            </a:r>
            <a:endParaRPr lang="en-US" dirty="0">
              <a:solidFill>
                <a:srgbClr val="000000"/>
              </a:solidFill>
            </a:endParaRPr>
          </a:p>
        </p:txBody>
      </p:sp>
      <p:sp>
        <p:nvSpPr>
          <p:cNvPr id="3" name="Content Placeholder 2"/>
          <p:cNvSpPr>
            <a:spLocks noGrp="1"/>
          </p:cNvSpPr>
          <p:nvPr>
            <p:ph idx="1"/>
          </p:nvPr>
        </p:nvSpPr>
        <p:spPr/>
        <p:txBody>
          <a:bodyPr>
            <a:normAutofit/>
          </a:bodyPr>
          <a:lstStyle/>
          <a:p>
            <a:r>
              <a:rPr lang="en-US" sz="1800" dirty="0" smtClean="0">
                <a:solidFill>
                  <a:srgbClr val="000000"/>
                </a:solidFill>
              </a:rPr>
              <a:t>Step </a:t>
            </a:r>
            <a:r>
              <a:rPr lang="en-US" sz="1800" dirty="0" smtClean="0">
                <a:solidFill>
                  <a:srgbClr val="000000"/>
                </a:solidFill>
              </a:rPr>
              <a:t>1: Identify research questions</a:t>
            </a:r>
          </a:p>
          <a:p>
            <a:r>
              <a:rPr lang="en-US" sz="1800" dirty="0" smtClean="0">
                <a:solidFill>
                  <a:srgbClr val="000000"/>
                </a:solidFill>
              </a:rPr>
              <a:t>Step 2: Identify a search string</a:t>
            </a:r>
          </a:p>
          <a:p>
            <a:pPr lvl="1"/>
            <a:r>
              <a:rPr lang="en-US" sz="1800" b="1" dirty="0" smtClean="0">
                <a:solidFill>
                  <a:srgbClr val="000000"/>
                </a:solidFill>
              </a:rPr>
              <a:t>“Wide area networks” AND (estimate </a:t>
            </a:r>
            <a:r>
              <a:rPr lang="en-US" sz="1800" b="1" dirty="0">
                <a:solidFill>
                  <a:srgbClr val="000000"/>
                </a:solidFill>
              </a:rPr>
              <a:t>OR </a:t>
            </a:r>
            <a:r>
              <a:rPr lang="en-US" sz="1800" b="1" dirty="0" smtClean="0">
                <a:solidFill>
                  <a:srgbClr val="000000"/>
                </a:solidFill>
              </a:rPr>
              <a:t>predict) </a:t>
            </a:r>
            <a:r>
              <a:rPr lang="en-US" sz="1800" b="1" dirty="0">
                <a:solidFill>
                  <a:srgbClr val="000000"/>
                </a:solidFill>
              </a:rPr>
              <a:t>AND (learning OR ‘‘data mining’’ OR ‘‘artificial intelligence’’ OR ‘‘pattern recognition’’ </a:t>
            </a:r>
            <a:r>
              <a:rPr lang="en-US" sz="1800" b="1" dirty="0" smtClean="0">
                <a:solidFill>
                  <a:srgbClr val="000000"/>
                </a:solidFill>
              </a:rPr>
              <a:t>OR regression OR classification </a:t>
            </a:r>
            <a:r>
              <a:rPr lang="en-US" sz="1800" b="1" dirty="0">
                <a:solidFill>
                  <a:srgbClr val="000000"/>
                </a:solidFill>
              </a:rPr>
              <a:t>OR </a:t>
            </a:r>
            <a:r>
              <a:rPr lang="en-US" sz="1800" b="1" dirty="0" smtClean="0">
                <a:solidFill>
                  <a:srgbClr val="000000"/>
                </a:solidFill>
              </a:rPr>
              <a:t>optimization)</a:t>
            </a:r>
          </a:p>
          <a:p>
            <a:r>
              <a:rPr lang="en-US" sz="1800" dirty="0" smtClean="0">
                <a:solidFill>
                  <a:srgbClr val="000000"/>
                </a:solidFill>
              </a:rPr>
              <a:t>Step 3: Identify relevant libraries, journals, papers</a:t>
            </a:r>
          </a:p>
          <a:p>
            <a:pPr lvl="1"/>
            <a:r>
              <a:rPr lang="en-US" sz="1800" dirty="0">
                <a:solidFill>
                  <a:srgbClr val="000000"/>
                </a:solidFill>
              </a:rPr>
              <a:t>IEEE </a:t>
            </a:r>
            <a:r>
              <a:rPr lang="en-US" sz="1800" dirty="0" err="1">
                <a:solidFill>
                  <a:srgbClr val="000000"/>
                </a:solidFill>
              </a:rPr>
              <a:t>Xplore</a:t>
            </a:r>
            <a:r>
              <a:rPr lang="en-US" sz="1800" dirty="0">
                <a:solidFill>
                  <a:srgbClr val="000000"/>
                </a:solidFill>
              </a:rPr>
              <a:t>, ACM Digital Library, </a:t>
            </a:r>
            <a:r>
              <a:rPr lang="en-US" sz="1800" dirty="0" err="1">
                <a:solidFill>
                  <a:srgbClr val="000000"/>
                </a:solidFill>
              </a:rPr>
              <a:t>ScienceDirect</a:t>
            </a:r>
            <a:r>
              <a:rPr lang="en-US" sz="1800" dirty="0">
                <a:solidFill>
                  <a:srgbClr val="000000"/>
                </a:solidFill>
              </a:rPr>
              <a:t>, Web of Science, EI </a:t>
            </a:r>
            <a:r>
              <a:rPr lang="en-US" sz="1800" dirty="0" err="1">
                <a:solidFill>
                  <a:srgbClr val="000000"/>
                </a:solidFill>
              </a:rPr>
              <a:t>Compendex</a:t>
            </a:r>
            <a:r>
              <a:rPr lang="en-US" sz="1800" dirty="0">
                <a:solidFill>
                  <a:srgbClr val="000000"/>
                </a:solidFill>
              </a:rPr>
              <a:t>, and Google Scholar</a:t>
            </a:r>
            <a:r>
              <a:rPr lang="en-US" sz="1800" dirty="0" smtClean="0">
                <a:solidFill>
                  <a:srgbClr val="000000"/>
                </a:solidFill>
              </a:rPr>
              <a:t> </a:t>
            </a:r>
            <a:endParaRPr lang="en-US" sz="1800" dirty="0">
              <a:solidFill>
                <a:srgbClr val="000000"/>
              </a:solidFill>
            </a:endParaRPr>
          </a:p>
        </p:txBody>
      </p:sp>
      <p:sp>
        <p:nvSpPr>
          <p:cNvPr id="9" name="Rectangle 8"/>
          <p:cNvSpPr/>
          <p:nvPr/>
        </p:nvSpPr>
        <p:spPr>
          <a:xfrm>
            <a:off x="778132" y="5101155"/>
            <a:ext cx="1368168" cy="9779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Step 1: Research questions</a:t>
            </a:r>
            <a:endParaRPr lang="en-US" dirty="0">
              <a:solidFill>
                <a:srgbClr val="000000"/>
              </a:solidFill>
            </a:endParaRPr>
          </a:p>
        </p:txBody>
      </p:sp>
      <p:sp>
        <p:nvSpPr>
          <p:cNvPr id="10" name="Rectangle 9"/>
          <p:cNvSpPr/>
          <p:nvPr/>
        </p:nvSpPr>
        <p:spPr>
          <a:xfrm>
            <a:off x="2695832" y="5101155"/>
            <a:ext cx="1368168" cy="9779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Step 2:</a:t>
            </a:r>
          </a:p>
          <a:p>
            <a:pPr algn="ctr"/>
            <a:r>
              <a:rPr lang="en-US" dirty="0" smtClean="0">
                <a:solidFill>
                  <a:srgbClr val="000000"/>
                </a:solidFill>
              </a:rPr>
              <a:t>Search strategy</a:t>
            </a:r>
            <a:endParaRPr lang="en-US" dirty="0">
              <a:solidFill>
                <a:srgbClr val="000000"/>
              </a:solidFill>
            </a:endParaRPr>
          </a:p>
        </p:txBody>
      </p:sp>
      <p:sp>
        <p:nvSpPr>
          <p:cNvPr id="11" name="Rectangle 10"/>
          <p:cNvSpPr/>
          <p:nvPr/>
        </p:nvSpPr>
        <p:spPr>
          <a:xfrm>
            <a:off x="4521200" y="5101155"/>
            <a:ext cx="1460500" cy="9779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Step 3: Study selection criteria</a:t>
            </a:r>
            <a:endParaRPr lang="en-US" dirty="0">
              <a:solidFill>
                <a:srgbClr val="000000"/>
              </a:solidFill>
            </a:endParaRPr>
          </a:p>
        </p:txBody>
      </p:sp>
      <p:sp>
        <p:nvSpPr>
          <p:cNvPr id="12" name="Rectangle 11"/>
          <p:cNvSpPr/>
          <p:nvPr/>
        </p:nvSpPr>
        <p:spPr>
          <a:xfrm>
            <a:off x="6532948" y="5054600"/>
            <a:ext cx="1368168" cy="9779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Step 3:</a:t>
            </a:r>
          </a:p>
          <a:p>
            <a:pPr algn="ctr"/>
            <a:r>
              <a:rPr lang="en-US" dirty="0" smtClean="0">
                <a:solidFill>
                  <a:srgbClr val="000000"/>
                </a:solidFill>
              </a:rPr>
              <a:t>Quality assessment</a:t>
            </a:r>
            <a:endParaRPr lang="en-US" dirty="0">
              <a:solidFill>
                <a:srgbClr val="000000"/>
              </a:solidFill>
            </a:endParaRPr>
          </a:p>
        </p:txBody>
      </p:sp>
      <p:sp>
        <p:nvSpPr>
          <p:cNvPr id="13" name="TextBox 12"/>
          <p:cNvSpPr txBox="1"/>
          <p:nvPr/>
        </p:nvSpPr>
        <p:spPr>
          <a:xfrm>
            <a:off x="7939216" y="5189607"/>
            <a:ext cx="1255584" cy="707886"/>
          </a:xfrm>
          <a:prstGeom prst="rect">
            <a:avLst/>
          </a:prstGeom>
          <a:solidFill>
            <a:schemeClr val="bg1"/>
          </a:solidFill>
        </p:spPr>
        <p:txBody>
          <a:bodyPr wrap="square" rtlCol="0">
            <a:spAutoFit/>
          </a:bodyPr>
          <a:lstStyle/>
          <a:p>
            <a:pPr>
              <a:spcBef>
                <a:spcPts val="880"/>
              </a:spcBef>
              <a:buClr>
                <a:srgbClr val="2DB2CF"/>
              </a:buClr>
            </a:pPr>
            <a:r>
              <a:rPr lang="en-US" sz="2000" smtClean="0">
                <a:solidFill>
                  <a:srgbClr val="58585B"/>
                </a:solidFill>
              </a:rPr>
              <a:t>Relevant papers</a:t>
            </a:r>
            <a:endParaRPr lang="en-US" sz="2000" dirty="0" smtClean="0">
              <a:solidFill>
                <a:srgbClr val="58585B"/>
              </a:solidFill>
            </a:endParaRPr>
          </a:p>
        </p:txBody>
      </p:sp>
      <p:cxnSp>
        <p:nvCxnSpPr>
          <p:cNvPr id="15" name="Straight Arrow Connector 14"/>
          <p:cNvCxnSpPr>
            <a:stCxn id="9" idx="3"/>
            <a:endCxn id="10" idx="1"/>
          </p:cNvCxnSpPr>
          <p:nvPr/>
        </p:nvCxnSpPr>
        <p:spPr>
          <a:xfrm>
            <a:off x="2146300" y="5590105"/>
            <a:ext cx="549532"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flipV="1">
            <a:off x="4064000" y="5542520"/>
            <a:ext cx="457200" cy="103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p:nvPr/>
        </p:nvCxnSpPr>
        <p:spPr>
          <a:xfrm>
            <a:off x="5981700" y="5543550"/>
            <a:ext cx="549532"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7901116" y="5543550"/>
            <a:ext cx="549532"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0151977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solidFill>
                  <a:srgbClr val="000000"/>
                </a:solidFill>
              </a:rPr>
              <a:t>But</a:t>
            </a:r>
            <a:r>
              <a:rPr lang="is-IS" dirty="0" smtClean="0">
                <a:solidFill>
                  <a:srgbClr val="000000"/>
                </a:solidFill>
              </a:rPr>
              <a:t>… too many papers found</a:t>
            </a:r>
            <a:endParaRPr lang="en-US" dirty="0">
              <a:solidFill>
                <a:srgbClr val="000000"/>
              </a:solidFill>
            </a:endParaRPr>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242263" y="1928019"/>
            <a:ext cx="7905074" cy="4344988"/>
          </a:xfrm>
        </p:spPr>
      </p:pic>
      <p:sp>
        <p:nvSpPr>
          <p:cNvPr id="6" name="Rectangle 5"/>
          <p:cNvSpPr/>
          <p:nvPr/>
        </p:nvSpPr>
        <p:spPr>
          <a:xfrm>
            <a:off x="7969250" y="1305719"/>
            <a:ext cx="2349500" cy="1219200"/>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 name="TextBox 7"/>
          <p:cNvSpPr txBox="1"/>
          <p:nvPr/>
        </p:nvSpPr>
        <p:spPr>
          <a:xfrm>
            <a:off x="359032" y="1417638"/>
            <a:ext cx="5597268" cy="3785652"/>
          </a:xfrm>
          <a:prstGeom prst="rect">
            <a:avLst/>
          </a:prstGeom>
          <a:noFill/>
        </p:spPr>
        <p:txBody>
          <a:bodyPr wrap="square" rtlCol="0">
            <a:spAutoFit/>
          </a:bodyPr>
          <a:lstStyle/>
          <a:p>
            <a:pPr marL="342900" indent="-342900">
              <a:spcBef>
                <a:spcPts val="880"/>
              </a:spcBef>
              <a:buClr>
                <a:srgbClr val="2DB2CF"/>
              </a:buClr>
              <a:buFont typeface="Arial" charset="0"/>
              <a:buChar char="•"/>
            </a:pPr>
            <a:r>
              <a:rPr lang="en-US" sz="2000" dirty="0" smtClean="0">
                <a:solidFill>
                  <a:srgbClr val="000000"/>
                </a:solidFill>
              </a:rPr>
              <a:t>Space </a:t>
            </a:r>
            <a:r>
              <a:rPr lang="en-US" sz="2000" dirty="0" smtClean="0">
                <a:solidFill>
                  <a:srgbClr val="000000"/>
                </a:solidFill>
              </a:rPr>
              <a:t>was too </a:t>
            </a:r>
            <a:r>
              <a:rPr lang="en-US" sz="2000" dirty="0" smtClean="0">
                <a:solidFill>
                  <a:srgbClr val="000000"/>
                </a:solidFill>
              </a:rPr>
              <a:t>large:</a:t>
            </a:r>
          </a:p>
          <a:p>
            <a:pPr marL="800100" lvl="1" indent="-342900">
              <a:spcBef>
                <a:spcPts val="880"/>
              </a:spcBef>
              <a:buClr>
                <a:srgbClr val="2DB2CF"/>
              </a:buClr>
              <a:buFont typeface="Arial" charset="0"/>
              <a:buChar char="•"/>
            </a:pPr>
            <a:r>
              <a:rPr lang="en-US" sz="2000" dirty="0" smtClean="0">
                <a:solidFill>
                  <a:srgbClr val="000000"/>
                </a:solidFill>
              </a:rPr>
              <a:t>WAN are complete systems</a:t>
            </a:r>
          </a:p>
          <a:p>
            <a:pPr marL="800100" lvl="1" indent="-342900">
              <a:spcBef>
                <a:spcPts val="880"/>
              </a:spcBef>
              <a:buClr>
                <a:srgbClr val="2DB2CF"/>
              </a:buClr>
              <a:buFont typeface="Arial" charset="0"/>
              <a:buChar char="•"/>
            </a:pPr>
            <a:r>
              <a:rPr lang="en-US" sz="2000" dirty="0" smtClean="0">
                <a:solidFill>
                  <a:srgbClr val="000000"/>
                </a:solidFill>
              </a:rPr>
              <a:t>Have multiple </a:t>
            </a:r>
            <a:r>
              <a:rPr lang="en-US" sz="2000" dirty="0" smtClean="0">
                <a:solidFill>
                  <a:srgbClr val="000000"/>
                </a:solidFill>
              </a:rPr>
              <a:t>layers (e.g. see picture)</a:t>
            </a:r>
          </a:p>
          <a:p>
            <a:pPr marL="342900" indent="-342900">
              <a:spcBef>
                <a:spcPts val="880"/>
              </a:spcBef>
              <a:buClr>
                <a:srgbClr val="2DB2CF"/>
              </a:buClr>
              <a:buFont typeface="Arial" charset="0"/>
              <a:buChar char="•"/>
            </a:pPr>
            <a:r>
              <a:rPr lang="en-US" sz="2000" dirty="0" smtClean="0">
                <a:solidFill>
                  <a:srgbClr val="000000"/>
                </a:solidFill>
              </a:rPr>
              <a:t>Multiple WAN problems</a:t>
            </a:r>
            <a:endParaRPr lang="en-US" sz="2000" dirty="0" smtClean="0">
              <a:solidFill>
                <a:srgbClr val="000000"/>
              </a:solidFill>
            </a:endParaRPr>
          </a:p>
          <a:p>
            <a:pPr marL="342900" indent="-342900">
              <a:spcBef>
                <a:spcPts val="880"/>
              </a:spcBef>
              <a:buClr>
                <a:srgbClr val="2DB2CF"/>
              </a:buClr>
              <a:buFont typeface="Arial" charset="0"/>
              <a:buChar char="•"/>
            </a:pPr>
            <a:r>
              <a:rPr lang="en-US" sz="2000" dirty="0" smtClean="0">
                <a:solidFill>
                  <a:srgbClr val="000000"/>
                </a:solidFill>
              </a:rPr>
              <a:t>Solution </a:t>
            </a:r>
            <a:r>
              <a:rPr lang="en-US" sz="2000" b="1" dirty="0" smtClean="0">
                <a:solidFill>
                  <a:srgbClr val="000000"/>
                </a:solidFill>
              </a:rPr>
              <a:t>“Lets organize the results based on”</a:t>
            </a:r>
            <a:r>
              <a:rPr lang="en-US" sz="2000" dirty="0" smtClean="0">
                <a:solidFill>
                  <a:srgbClr val="000000"/>
                </a:solidFill>
              </a:rPr>
              <a:t>:</a:t>
            </a:r>
          </a:p>
          <a:p>
            <a:pPr marL="800100" lvl="1" indent="-342900">
              <a:spcBef>
                <a:spcPts val="880"/>
              </a:spcBef>
              <a:buClr>
                <a:srgbClr val="2DB2CF"/>
              </a:buClr>
              <a:buFont typeface="Arial" charset="0"/>
              <a:buChar char="•"/>
            </a:pPr>
            <a:r>
              <a:rPr lang="en-US" sz="2000" dirty="0" smtClean="0">
                <a:solidFill>
                  <a:srgbClr val="000000"/>
                </a:solidFill>
              </a:rPr>
              <a:t>Create categories of similar problems</a:t>
            </a:r>
          </a:p>
          <a:p>
            <a:pPr marL="800100" lvl="1" indent="-342900">
              <a:spcBef>
                <a:spcPts val="880"/>
              </a:spcBef>
              <a:buClr>
                <a:srgbClr val="2DB2CF"/>
              </a:buClr>
              <a:buFont typeface="Arial" charset="0"/>
              <a:buChar char="•"/>
            </a:pPr>
            <a:r>
              <a:rPr lang="en-US" sz="2000" dirty="0" smtClean="0">
                <a:solidFill>
                  <a:srgbClr val="000000"/>
                </a:solidFill>
              </a:rPr>
              <a:t>Explore ML and non-ML solutions</a:t>
            </a:r>
            <a:endParaRPr lang="en-US" sz="2000" dirty="0" smtClean="0">
              <a:solidFill>
                <a:srgbClr val="000000"/>
              </a:solidFill>
            </a:endParaRPr>
          </a:p>
          <a:p>
            <a:pPr marL="800100" lvl="1" indent="-342900">
              <a:spcBef>
                <a:spcPts val="880"/>
              </a:spcBef>
              <a:buClr>
                <a:srgbClr val="2DB2CF"/>
              </a:buClr>
              <a:buFont typeface="Arial" charset="0"/>
              <a:buChar char="•"/>
            </a:pPr>
            <a:r>
              <a:rPr lang="en-US" sz="2000" dirty="0" smtClean="0">
                <a:solidFill>
                  <a:srgbClr val="000000"/>
                </a:solidFill>
              </a:rPr>
              <a:t>Which data sets were used</a:t>
            </a:r>
            <a:endParaRPr lang="en-US" sz="2000" dirty="0" smtClean="0">
              <a:solidFill>
                <a:srgbClr val="000000"/>
              </a:solidFill>
            </a:endParaRPr>
          </a:p>
          <a:p>
            <a:pPr marL="342900" indent="-342900">
              <a:spcBef>
                <a:spcPts val="880"/>
              </a:spcBef>
              <a:buClr>
                <a:srgbClr val="2DB2CF"/>
              </a:buClr>
              <a:buFont typeface="Arial" charset="0"/>
              <a:buChar char="•"/>
            </a:pPr>
            <a:endParaRPr lang="en-US" sz="2000" dirty="0" smtClean="0">
              <a:solidFill>
                <a:srgbClr val="000000"/>
              </a:solidFill>
            </a:endParaRPr>
          </a:p>
        </p:txBody>
      </p:sp>
      <p:sp>
        <p:nvSpPr>
          <p:cNvPr id="2" name="Rectangle 1"/>
          <p:cNvSpPr/>
          <p:nvPr/>
        </p:nvSpPr>
        <p:spPr>
          <a:xfrm>
            <a:off x="5118100" y="5080000"/>
            <a:ext cx="4025900" cy="1663700"/>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05158793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5" name="Content Placeholder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2523" y="287757"/>
            <a:ext cx="10318358" cy="6142440"/>
          </a:xfrm>
          <a:prstGeom prst="rect">
            <a:avLst/>
          </a:prstGeom>
        </p:spPr>
      </p:pic>
      <p:sp>
        <p:nvSpPr>
          <p:cNvPr id="6" name="TextBox 5"/>
          <p:cNvSpPr txBox="1"/>
          <p:nvPr/>
        </p:nvSpPr>
        <p:spPr>
          <a:xfrm>
            <a:off x="317500" y="254011"/>
            <a:ext cx="8369300" cy="646331"/>
          </a:xfrm>
          <a:prstGeom prst="rect">
            <a:avLst/>
          </a:prstGeom>
          <a:solidFill>
            <a:schemeClr val="bg1"/>
          </a:solidFill>
        </p:spPr>
        <p:txBody>
          <a:bodyPr wrap="square" rtlCol="0">
            <a:spAutoFit/>
          </a:bodyPr>
          <a:lstStyle/>
          <a:p>
            <a:pPr>
              <a:spcBef>
                <a:spcPts val="880"/>
              </a:spcBef>
              <a:buClr>
                <a:srgbClr val="2DB2CF"/>
              </a:buClr>
            </a:pPr>
            <a:r>
              <a:rPr lang="en-US" sz="3600" b="1" dirty="0" smtClean="0">
                <a:solidFill>
                  <a:srgbClr val="000000"/>
                </a:solidFill>
              </a:rPr>
              <a:t>Grouping Problems into 4 Categories</a:t>
            </a:r>
            <a:endParaRPr lang="en-US" sz="3600" b="1" dirty="0" smtClean="0">
              <a:solidFill>
                <a:srgbClr val="000000"/>
              </a:solidFill>
            </a:endParaRPr>
          </a:p>
        </p:txBody>
      </p:sp>
      <p:sp>
        <p:nvSpPr>
          <p:cNvPr id="8" name="Rectangle 7"/>
          <p:cNvSpPr/>
          <p:nvPr/>
        </p:nvSpPr>
        <p:spPr>
          <a:xfrm>
            <a:off x="457200" y="1449161"/>
            <a:ext cx="8515577" cy="1332956"/>
          </a:xfrm>
          <a:prstGeom prst="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ounded Rectangle 8"/>
          <p:cNvSpPr/>
          <p:nvPr/>
        </p:nvSpPr>
        <p:spPr>
          <a:xfrm>
            <a:off x="612039" y="1809109"/>
            <a:ext cx="2266668" cy="588795"/>
          </a:xfrm>
          <a:prstGeom prst="roundRect">
            <a:avLst/>
          </a:prstGeom>
          <a:solidFill>
            <a:schemeClr val="accent3">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mtClean="0">
                <a:solidFill>
                  <a:srgbClr val="000000"/>
                </a:solidFill>
              </a:rPr>
              <a:t>User traffic data</a:t>
            </a:r>
            <a:endParaRPr lang="en-US" dirty="0">
              <a:solidFill>
                <a:srgbClr val="000000"/>
              </a:solidFill>
            </a:endParaRPr>
          </a:p>
        </p:txBody>
      </p:sp>
      <p:sp>
        <p:nvSpPr>
          <p:cNvPr id="10" name="Rectangle 9"/>
          <p:cNvSpPr/>
          <p:nvPr/>
        </p:nvSpPr>
        <p:spPr>
          <a:xfrm>
            <a:off x="4512649" y="1813704"/>
            <a:ext cx="1939668" cy="5842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User traffic</a:t>
            </a:r>
          </a:p>
          <a:p>
            <a:pPr algn="ctr"/>
            <a:r>
              <a:rPr lang="en-US" dirty="0" smtClean="0">
                <a:solidFill>
                  <a:srgbClr val="000000"/>
                </a:solidFill>
              </a:rPr>
              <a:t>(directed flows)</a:t>
            </a:r>
            <a:endParaRPr lang="en-US" dirty="0">
              <a:solidFill>
                <a:srgbClr val="000000"/>
              </a:solidFill>
            </a:endParaRPr>
          </a:p>
        </p:txBody>
      </p:sp>
      <p:sp>
        <p:nvSpPr>
          <p:cNvPr id="12" name="Slide Number Placeholder 3"/>
          <p:cNvSpPr txBox="1">
            <a:spLocks/>
          </p:cNvSpPr>
          <p:nvPr/>
        </p:nvSpPr>
        <p:spPr>
          <a:xfrm>
            <a:off x="457200" y="6274830"/>
            <a:ext cx="311665" cy="230750"/>
          </a:xfrm>
          <a:prstGeom prst="rect">
            <a:avLst/>
          </a:prstGeom>
        </p:spPr>
        <p:txBody>
          <a:bodyPr vert="horz" lIns="91440" tIns="45720" rIns="91440" bIns="45720" rtlCol="0" anchor="ctr"/>
          <a:lstStyle>
            <a:defPPr>
              <a:defRPr lang="en-US"/>
            </a:defPPr>
            <a:lvl1pPr marL="0" algn="l" defTabSz="457200" rtl="0" eaLnBrk="1" latinLnBrk="0" hangingPunct="1">
              <a:defRPr sz="900" kern="1200">
                <a:solidFill>
                  <a:schemeClr val="tx1">
                    <a:lumMod val="50000"/>
                  </a:schemeClr>
                </a:solidFill>
                <a:latin typeface="Calibri"/>
                <a:ea typeface="+mn-ea"/>
                <a:cs typeface="Calibri"/>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487710A0-C33E-CC45-8305-B897475A1CD7}" type="slidenum">
              <a:rPr lang="en-US" smtClean="0"/>
              <a:pPr/>
              <a:t>12</a:t>
            </a:fld>
            <a:endParaRPr lang="en-US"/>
          </a:p>
        </p:txBody>
      </p:sp>
      <p:sp>
        <p:nvSpPr>
          <p:cNvPr id="14" name="Rectangle 13"/>
          <p:cNvSpPr/>
          <p:nvPr/>
        </p:nvSpPr>
        <p:spPr>
          <a:xfrm>
            <a:off x="482090" y="4279793"/>
            <a:ext cx="8515577" cy="767669"/>
          </a:xfrm>
          <a:prstGeom prst="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442299" y="2973977"/>
            <a:ext cx="8515577" cy="921067"/>
          </a:xfrm>
          <a:prstGeom prst="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4512649" y="3002958"/>
            <a:ext cx="2044700" cy="66051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WAN Topology</a:t>
            </a:r>
          </a:p>
          <a:p>
            <a:pPr algn="ctr"/>
            <a:r>
              <a:rPr lang="en-US" dirty="0" smtClean="0">
                <a:solidFill>
                  <a:srgbClr val="000000"/>
                </a:solidFill>
              </a:rPr>
              <a:t>(traffic engineering)</a:t>
            </a:r>
          </a:p>
        </p:txBody>
      </p:sp>
      <p:sp>
        <p:nvSpPr>
          <p:cNvPr id="17" name="Rectangle 16"/>
          <p:cNvSpPr/>
          <p:nvPr/>
        </p:nvSpPr>
        <p:spPr>
          <a:xfrm>
            <a:off x="2808522" y="3593934"/>
            <a:ext cx="4199308" cy="58210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(flow-level, traffic prediction, adaptation, path optimization, link failure)</a:t>
            </a:r>
          </a:p>
        </p:txBody>
      </p:sp>
      <p:sp>
        <p:nvSpPr>
          <p:cNvPr id="19" name="Rounded Rectangle 18"/>
          <p:cNvSpPr/>
          <p:nvPr/>
        </p:nvSpPr>
        <p:spPr>
          <a:xfrm>
            <a:off x="215097" y="3819993"/>
            <a:ext cx="2663610" cy="660400"/>
          </a:xfrm>
          <a:prstGeom prst="roundRect">
            <a:avLst/>
          </a:prstGeom>
          <a:solidFill>
            <a:schemeClr val="accent3">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rgbClr val="000000"/>
                </a:solidFill>
              </a:rPr>
              <a:t>I</a:t>
            </a:r>
            <a:r>
              <a:rPr lang="en-US" dirty="0" smtClean="0">
                <a:solidFill>
                  <a:srgbClr val="000000"/>
                </a:solidFill>
              </a:rPr>
              <a:t>nfrastructure traffic data </a:t>
            </a:r>
            <a:endParaRPr lang="en-US" dirty="0">
              <a:solidFill>
                <a:srgbClr val="000000"/>
              </a:solidFill>
            </a:endParaRPr>
          </a:p>
        </p:txBody>
      </p:sp>
      <p:sp>
        <p:nvSpPr>
          <p:cNvPr id="20" name="Rectangle 19"/>
          <p:cNvSpPr/>
          <p:nvPr/>
        </p:nvSpPr>
        <p:spPr>
          <a:xfrm>
            <a:off x="3519922" y="4429351"/>
            <a:ext cx="3455030" cy="46855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(Packet-level</a:t>
            </a:r>
            <a:r>
              <a:rPr lang="en-US" smtClean="0">
                <a:solidFill>
                  <a:srgbClr val="000000"/>
                </a:solidFill>
              </a:rPr>
              <a:t>, queues, TCP, UDP)</a:t>
            </a:r>
            <a:endParaRPr lang="en-US" dirty="0">
              <a:solidFill>
                <a:srgbClr val="000000"/>
              </a:solidFill>
            </a:endParaRPr>
          </a:p>
        </p:txBody>
      </p:sp>
      <p:sp>
        <p:nvSpPr>
          <p:cNvPr id="25" name="Rectangle 24"/>
          <p:cNvSpPr/>
          <p:nvPr/>
        </p:nvSpPr>
        <p:spPr>
          <a:xfrm>
            <a:off x="8523798" y="63610"/>
            <a:ext cx="962108" cy="54864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26" name="Rectangle 25"/>
          <p:cNvSpPr/>
          <p:nvPr/>
        </p:nvSpPr>
        <p:spPr>
          <a:xfrm>
            <a:off x="-1382122" y="6096619"/>
            <a:ext cx="6431200" cy="548640"/>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3" name="Rectangle 12"/>
          <p:cNvSpPr/>
          <p:nvPr/>
        </p:nvSpPr>
        <p:spPr>
          <a:xfrm>
            <a:off x="502402" y="5187451"/>
            <a:ext cx="8515577" cy="1188165"/>
          </a:xfrm>
          <a:prstGeom prst="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ectangle 23"/>
          <p:cNvSpPr/>
          <p:nvPr/>
        </p:nvSpPr>
        <p:spPr>
          <a:xfrm>
            <a:off x="1505078" y="5524452"/>
            <a:ext cx="3810838" cy="703767"/>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Infrastructure-level modifications (Switches, deployment, </a:t>
            </a:r>
            <a:r>
              <a:rPr lang="en-US" dirty="0" err="1" smtClean="0">
                <a:solidFill>
                  <a:srgbClr val="000000"/>
                </a:solidFill>
              </a:rPr>
              <a:t>etc</a:t>
            </a:r>
            <a:r>
              <a:rPr lang="en-US" dirty="0" smtClean="0">
                <a:solidFill>
                  <a:srgbClr val="000000"/>
                </a:solidFill>
              </a:rPr>
              <a:t>)</a:t>
            </a:r>
            <a:endParaRPr lang="en-US" dirty="0">
              <a:solidFill>
                <a:srgbClr val="000000"/>
              </a:solidFill>
            </a:endParaRPr>
          </a:p>
        </p:txBody>
      </p:sp>
      <p:pic>
        <p:nvPicPr>
          <p:cNvPr id="4" name="Picture 3"/>
          <p:cNvPicPr>
            <a:picLocks noChangeAspect="1"/>
          </p:cNvPicPr>
          <p:nvPr/>
        </p:nvPicPr>
        <p:blipFill>
          <a:blip r:embed="rId3"/>
          <a:stretch>
            <a:fillRect/>
          </a:stretch>
        </p:blipFill>
        <p:spPr>
          <a:xfrm>
            <a:off x="6694563" y="1476467"/>
            <a:ext cx="2260600" cy="1206500"/>
          </a:xfrm>
          <a:prstGeom prst="rect">
            <a:avLst/>
          </a:prstGeom>
        </p:spPr>
      </p:pic>
      <p:pic>
        <p:nvPicPr>
          <p:cNvPr id="7" name="Picture 6"/>
          <p:cNvPicPr>
            <a:picLocks noChangeAspect="1"/>
          </p:cNvPicPr>
          <p:nvPr/>
        </p:nvPicPr>
        <p:blipFill>
          <a:blip r:embed="rId4"/>
          <a:stretch>
            <a:fillRect/>
          </a:stretch>
        </p:blipFill>
        <p:spPr>
          <a:xfrm>
            <a:off x="6992664" y="2995824"/>
            <a:ext cx="1993900" cy="939800"/>
          </a:xfrm>
          <a:prstGeom prst="rect">
            <a:avLst/>
          </a:prstGeom>
        </p:spPr>
      </p:pic>
      <p:pic>
        <p:nvPicPr>
          <p:cNvPr id="27" name="Picture 26"/>
          <p:cNvPicPr>
            <a:picLocks noChangeAspect="1"/>
          </p:cNvPicPr>
          <p:nvPr/>
        </p:nvPicPr>
        <p:blipFill>
          <a:blip r:embed="rId5"/>
          <a:stretch>
            <a:fillRect/>
          </a:stretch>
        </p:blipFill>
        <p:spPr>
          <a:xfrm>
            <a:off x="7232934" y="4223884"/>
            <a:ext cx="1625600" cy="901700"/>
          </a:xfrm>
          <a:prstGeom prst="rect">
            <a:avLst/>
          </a:prstGeom>
        </p:spPr>
      </p:pic>
      <p:pic>
        <p:nvPicPr>
          <p:cNvPr id="28" name="Picture 27"/>
          <p:cNvPicPr>
            <a:picLocks noChangeAspect="1"/>
          </p:cNvPicPr>
          <p:nvPr/>
        </p:nvPicPr>
        <p:blipFill>
          <a:blip r:embed="rId6"/>
          <a:stretch>
            <a:fillRect/>
          </a:stretch>
        </p:blipFill>
        <p:spPr>
          <a:xfrm>
            <a:off x="7258334" y="5339197"/>
            <a:ext cx="1600200" cy="1054100"/>
          </a:xfrm>
          <a:prstGeom prst="rect">
            <a:avLst/>
          </a:prstGeom>
        </p:spPr>
      </p:pic>
      <p:pic>
        <p:nvPicPr>
          <p:cNvPr id="29" name="Picture 28"/>
          <p:cNvPicPr>
            <a:picLocks noChangeAspect="1"/>
          </p:cNvPicPr>
          <p:nvPr/>
        </p:nvPicPr>
        <p:blipFill>
          <a:blip r:embed="rId7"/>
          <a:stretch>
            <a:fillRect/>
          </a:stretch>
        </p:blipFill>
        <p:spPr>
          <a:xfrm>
            <a:off x="5808047" y="5376934"/>
            <a:ext cx="1358900" cy="952500"/>
          </a:xfrm>
          <a:prstGeom prst="rect">
            <a:avLst/>
          </a:prstGeom>
        </p:spPr>
      </p:pic>
    </p:spTree>
    <p:extLst>
      <p:ext uri="{BB962C8B-B14F-4D97-AF65-F5344CB8AC3E}">
        <p14:creationId xmlns:p14="http://schemas.microsoft.com/office/powerpoint/2010/main" val="608928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9"/>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4" grpId="0" animBg="1"/>
      <p:bldP spid="15" grpId="0" animBg="1"/>
      <p:bldP spid="16" grpId="0" animBg="1"/>
      <p:bldP spid="17" grpId="0" animBg="1"/>
      <p:bldP spid="19" grpId="0" animBg="1"/>
      <p:bldP spid="20" grpId="0" animBg="1"/>
      <p:bldP spid="13" grpId="0" animBg="1"/>
      <p:bldP spid="2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p:cNvSpPr/>
          <p:nvPr/>
        </p:nvSpPr>
        <p:spPr>
          <a:xfrm>
            <a:off x="5137150" y="4632422"/>
            <a:ext cx="3556000" cy="1986059"/>
          </a:xfrm>
          <a:prstGeom prst="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p:cNvSpPr/>
          <p:nvPr/>
        </p:nvSpPr>
        <p:spPr>
          <a:xfrm>
            <a:off x="5156201" y="3281561"/>
            <a:ext cx="3556000" cy="1075528"/>
          </a:xfrm>
          <a:prstGeom prst="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p:cNvSpPr/>
          <p:nvPr/>
        </p:nvSpPr>
        <p:spPr>
          <a:xfrm>
            <a:off x="5137150" y="723901"/>
            <a:ext cx="3556000" cy="2271911"/>
          </a:xfrm>
          <a:prstGeom prst="rec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p:cNvSpPr/>
          <p:nvPr/>
        </p:nvSpPr>
        <p:spPr>
          <a:xfrm>
            <a:off x="304800" y="2652913"/>
            <a:ext cx="2044700" cy="12446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Machine learning approaches in WAN networks</a:t>
            </a:r>
            <a:endParaRPr lang="en-US" dirty="0">
              <a:solidFill>
                <a:srgbClr val="000000"/>
              </a:solidFill>
            </a:endParaRPr>
          </a:p>
        </p:txBody>
      </p:sp>
      <p:sp>
        <p:nvSpPr>
          <p:cNvPr id="6" name="Rectangle 5"/>
          <p:cNvSpPr/>
          <p:nvPr/>
        </p:nvSpPr>
        <p:spPr>
          <a:xfrm>
            <a:off x="2946400" y="2303661"/>
            <a:ext cx="1435100" cy="8255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2) Topology Engineering</a:t>
            </a:r>
            <a:endParaRPr lang="en-US" dirty="0">
              <a:solidFill>
                <a:srgbClr val="000000"/>
              </a:solidFill>
            </a:endParaRPr>
          </a:p>
        </p:txBody>
      </p:sp>
      <p:sp>
        <p:nvSpPr>
          <p:cNvPr id="7" name="Rectangle 6"/>
          <p:cNvSpPr/>
          <p:nvPr/>
        </p:nvSpPr>
        <p:spPr>
          <a:xfrm>
            <a:off x="5346700" y="956372"/>
            <a:ext cx="1435100" cy="8255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Traffic prediction</a:t>
            </a:r>
            <a:endParaRPr lang="en-US" dirty="0">
              <a:solidFill>
                <a:srgbClr val="000000"/>
              </a:solidFill>
            </a:endParaRPr>
          </a:p>
        </p:txBody>
      </p:sp>
      <p:sp>
        <p:nvSpPr>
          <p:cNvPr id="8" name="Rectangle 7"/>
          <p:cNvSpPr/>
          <p:nvPr/>
        </p:nvSpPr>
        <p:spPr>
          <a:xfrm>
            <a:off x="5346700" y="1970587"/>
            <a:ext cx="1435100" cy="8255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mtClean="0">
                <a:solidFill>
                  <a:srgbClr val="000000"/>
                </a:solidFill>
              </a:rPr>
              <a:t>Traffic adaptation</a:t>
            </a:r>
            <a:endParaRPr lang="en-US" dirty="0">
              <a:solidFill>
                <a:srgbClr val="000000"/>
              </a:solidFill>
            </a:endParaRPr>
          </a:p>
        </p:txBody>
      </p:sp>
      <p:sp>
        <p:nvSpPr>
          <p:cNvPr id="9" name="Rectangle 8"/>
          <p:cNvSpPr/>
          <p:nvPr/>
        </p:nvSpPr>
        <p:spPr>
          <a:xfrm>
            <a:off x="7099300" y="910533"/>
            <a:ext cx="1435100" cy="8255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mtClean="0">
                <a:solidFill>
                  <a:srgbClr val="000000"/>
                </a:solidFill>
              </a:rPr>
              <a:t>Path optimization</a:t>
            </a:r>
            <a:endParaRPr lang="en-US" dirty="0">
              <a:solidFill>
                <a:srgbClr val="000000"/>
              </a:solidFill>
            </a:endParaRPr>
          </a:p>
        </p:txBody>
      </p:sp>
      <p:sp>
        <p:nvSpPr>
          <p:cNvPr id="10" name="Rectangle 9"/>
          <p:cNvSpPr/>
          <p:nvPr/>
        </p:nvSpPr>
        <p:spPr>
          <a:xfrm>
            <a:off x="7099300" y="1971830"/>
            <a:ext cx="1435100" cy="8255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Fault </a:t>
            </a:r>
            <a:r>
              <a:rPr lang="en-US" dirty="0" smtClean="0">
                <a:solidFill>
                  <a:srgbClr val="000000"/>
                </a:solidFill>
              </a:rPr>
              <a:t>finding</a:t>
            </a:r>
            <a:endParaRPr lang="en-US" dirty="0">
              <a:solidFill>
                <a:srgbClr val="000000"/>
              </a:solidFill>
            </a:endParaRPr>
          </a:p>
        </p:txBody>
      </p:sp>
      <p:sp>
        <p:nvSpPr>
          <p:cNvPr id="11" name="Rectangle 10"/>
          <p:cNvSpPr/>
          <p:nvPr/>
        </p:nvSpPr>
        <p:spPr>
          <a:xfrm>
            <a:off x="7061200" y="5727847"/>
            <a:ext cx="1435100" cy="8255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Multiple data center connectivity</a:t>
            </a:r>
            <a:endParaRPr lang="en-US" dirty="0">
              <a:solidFill>
                <a:srgbClr val="000000"/>
              </a:solidFill>
            </a:endParaRPr>
          </a:p>
        </p:txBody>
      </p:sp>
      <p:sp>
        <p:nvSpPr>
          <p:cNvPr id="12" name="Rectangle 11"/>
          <p:cNvSpPr/>
          <p:nvPr/>
        </p:nvSpPr>
        <p:spPr>
          <a:xfrm>
            <a:off x="2965450" y="5213497"/>
            <a:ext cx="1803400" cy="8255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4) Infrastructure </a:t>
            </a:r>
            <a:r>
              <a:rPr lang="en-US" dirty="0" smtClean="0">
                <a:solidFill>
                  <a:srgbClr val="000000"/>
                </a:solidFill>
              </a:rPr>
              <a:t>optimization</a:t>
            </a:r>
            <a:endParaRPr lang="en-US" dirty="0">
              <a:solidFill>
                <a:srgbClr val="000000"/>
              </a:solidFill>
            </a:endParaRPr>
          </a:p>
        </p:txBody>
      </p:sp>
      <p:sp>
        <p:nvSpPr>
          <p:cNvPr id="13" name="Rectangle 12"/>
          <p:cNvSpPr/>
          <p:nvPr/>
        </p:nvSpPr>
        <p:spPr>
          <a:xfrm>
            <a:off x="2832100" y="678260"/>
            <a:ext cx="1549400" cy="8255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mtClean="0">
                <a:solidFill>
                  <a:srgbClr val="000000"/>
                </a:solidFill>
              </a:rPr>
              <a:t>1) User traffic optimization </a:t>
            </a:r>
            <a:endParaRPr lang="en-US" dirty="0">
              <a:solidFill>
                <a:srgbClr val="000000"/>
              </a:solidFill>
            </a:endParaRPr>
          </a:p>
        </p:txBody>
      </p:sp>
      <p:sp>
        <p:nvSpPr>
          <p:cNvPr id="14" name="Rectangle 13"/>
          <p:cNvSpPr/>
          <p:nvPr/>
        </p:nvSpPr>
        <p:spPr>
          <a:xfrm>
            <a:off x="2933700" y="3412232"/>
            <a:ext cx="1593850" cy="8255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3) Packet level optimizations</a:t>
            </a:r>
            <a:endParaRPr lang="en-US" dirty="0">
              <a:solidFill>
                <a:srgbClr val="000000"/>
              </a:solidFill>
            </a:endParaRPr>
          </a:p>
        </p:txBody>
      </p:sp>
      <p:sp>
        <p:nvSpPr>
          <p:cNvPr id="15" name="Rectangle 14"/>
          <p:cNvSpPr/>
          <p:nvPr/>
        </p:nvSpPr>
        <p:spPr>
          <a:xfrm>
            <a:off x="5264150" y="3383458"/>
            <a:ext cx="1435100" cy="8255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TCP specific problems</a:t>
            </a:r>
            <a:endParaRPr lang="en-US" dirty="0">
              <a:solidFill>
                <a:srgbClr val="000000"/>
              </a:solidFill>
            </a:endParaRPr>
          </a:p>
        </p:txBody>
      </p:sp>
      <p:sp>
        <p:nvSpPr>
          <p:cNvPr id="17" name="Rectangle 16"/>
          <p:cNvSpPr/>
          <p:nvPr/>
        </p:nvSpPr>
        <p:spPr>
          <a:xfrm>
            <a:off x="5334000" y="4735647"/>
            <a:ext cx="1435100" cy="8255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Controller placements </a:t>
            </a:r>
            <a:endParaRPr lang="en-US" dirty="0">
              <a:solidFill>
                <a:srgbClr val="000000"/>
              </a:solidFill>
            </a:endParaRPr>
          </a:p>
        </p:txBody>
      </p:sp>
      <p:sp>
        <p:nvSpPr>
          <p:cNvPr id="18" name="Rectangle 17"/>
          <p:cNvSpPr/>
          <p:nvPr/>
        </p:nvSpPr>
        <p:spPr>
          <a:xfrm>
            <a:off x="7099300" y="3383458"/>
            <a:ext cx="1435100" cy="8255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Scheduling, congestion</a:t>
            </a:r>
            <a:endParaRPr lang="en-US" dirty="0">
              <a:solidFill>
                <a:srgbClr val="000000"/>
              </a:solidFill>
            </a:endParaRPr>
          </a:p>
        </p:txBody>
      </p:sp>
      <p:sp>
        <p:nvSpPr>
          <p:cNvPr id="19" name="Rectangle 18"/>
          <p:cNvSpPr/>
          <p:nvPr/>
        </p:nvSpPr>
        <p:spPr>
          <a:xfrm>
            <a:off x="5264150" y="5722758"/>
            <a:ext cx="1581150" cy="8255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mtClean="0">
                <a:solidFill>
                  <a:srgbClr val="000000"/>
                </a:solidFill>
              </a:rPr>
              <a:t>Switch configurations</a:t>
            </a:r>
            <a:endParaRPr lang="en-US" dirty="0">
              <a:solidFill>
                <a:srgbClr val="000000"/>
              </a:solidFill>
            </a:endParaRPr>
          </a:p>
        </p:txBody>
      </p:sp>
      <p:cxnSp>
        <p:nvCxnSpPr>
          <p:cNvPr id="24" name="Elbow Connector 23"/>
          <p:cNvCxnSpPr>
            <a:stCxn id="5" idx="0"/>
            <a:endCxn id="13" idx="1"/>
          </p:cNvCxnSpPr>
          <p:nvPr/>
        </p:nvCxnSpPr>
        <p:spPr>
          <a:xfrm rot="5400000" flipH="1" flipV="1">
            <a:off x="1298674" y="1119487"/>
            <a:ext cx="1561903" cy="1504950"/>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6" name="Elbow Connector 25"/>
          <p:cNvCxnSpPr>
            <a:stCxn id="5" idx="3"/>
            <a:endCxn id="6" idx="1"/>
          </p:cNvCxnSpPr>
          <p:nvPr/>
        </p:nvCxnSpPr>
        <p:spPr>
          <a:xfrm flipV="1">
            <a:off x="2349500" y="2716411"/>
            <a:ext cx="596900" cy="558802"/>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8" name="Elbow Connector 27"/>
          <p:cNvCxnSpPr>
            <a:stCxn id="5" idx="3"/>
            <a:endCxn id="14" idx="1"/>
          </p:cNvCxnSpPr>
          <p:nvPr/>
        </p:nvCxnSpPr>
        <p:spPr>
          <a:xfrm>
            <a:off x="2349500" y="3275213"/>
            <a:ext cx="584200" cy="549769"/>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0" name="Elbow Connector 29"/>
          <p:cNvCxnSpPr>
            <a:stCxn id="5" idx="2"/>
            <a:endCxn id="12" idx="1"/>
          </p:cNvCxnSpPr>
          <p:nvPr/>
        </p:nvCxnSpPr>
        <p:spPr>
          <a:xfrm rot="16200000" flipH="1">
            <a:off x="1281933" y="3942730"/>
            <a:ext cx="1728734" cy="1638300"/>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4" name="Elbow Connector 33"/>
          <p:cNvCxnSpPr>
            <a:stCxn id="6" idx="3"/>
            <a:endCxn id="20" idx="1"/>
          </p:cNvCxnSpPr>
          <p:nvPr/>
        </p:nvCxnSpPr>
        <p:spPr>
          <a:xfrm flipV="1">
            <a:off x="4381500" y="1859857"/>
            <a:ext cx="755650" cy="856554"/>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6" name="Elbow Connector 35"/>
          <p:cNvCxnSpPr>
            <a:stCxn id="14" idx="3"/>
            <a:endCxn id="21" idx="1"/>
          </p:cNvCxnSpPr>
          <p:nvPr/>
        </p:nvCxnSpPr>
        <p:spPr>
          <a:xfrm flipV="1">
            <a:off x="4527550" y="3819325"/>
            <a:ext cx="628651" cy="5657"/>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8" name="Elbow Connector 37"/>
          <p:cNvCxnSpPr>
            <a:stCxn id="12" idx="3"/>
            <a:endCxn id="22" idx="1"/>
          </p:cNvCxnSpPr>
          <p:nvPr/>
        </p:nvCxnSpPr>
        <p:spPr>
          <a:xfrm flipV="1">
            <a:off x="4768850" y="5625452"/>
            <a:ext cx="368300" cy="795"/>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sp>
        <p:nvSpPr>
          <p:cNvPr id="40" name="TextBox 39"/>
          <p:cNvSpPr txBox="1"/>
          <p:nvPr/>
        </p:nvSpPr>
        <p:spPr>
          <a:xfrm>
            <a:off x="752474" y="6348203"/>
            <a:ext cx="3717925" cy="400110"/>
          </a:xfrm>
          <a:prstGeom prst="rect">
            <a:avLst/>
          </a:prstGeom>
          <a:noFill/>
        </p:spPr>
        <p:txBody>
          <a:bodyPr wrap="square" rtlCol="0">
            <a:spAutoFit/>
          </a:bodyPr>
          <a:lstStyle/>
          <a:p>
            <a:pPr marL="228600" indent="-228600">
              <a:spcBef>
                <a:spcPts val="880"/>
              </a:spcBef>
              <a:buClr>
                <a:srgbClr val="2DB2CF"/>
              </a:buClr>
            </a:pPr>
            <a:r>
              <a:rPr lang="en-US" sz="2000" smtClean="0">
                <a:solidFill>
                  <a:srgbClr val="58585B"/>
                </a:solidFill>
              </a:rPr>
              <a:t>Note: SDN </a:t>
            </a:r>
            <a:r>
              <a:rPr lang="en-US" sz="2000" dirty="0" smtClean="0">
                <a:solidFill>
                  <a:srgbClr val="58585B"/>
                </a:solidFill>
              </a:rPr>
              <a:t>related in (2, 3, 4)</a:t>
            </a:r>
          </a:p>
        </p:txBody>
      </p:sp>
      <p:sp>
        <p:nvSpPr>
          <p:cNvPr id="27" name="Rectangle 26"/>
          <p:cNvSpPr/>
          <p:nvPr/>
        </p:nvSpPr>
        <p:spPr>
          <a:xfrm>
            <a:off x="7099300" y="4748347"/>
            <a:ext cx="1435100" cy="825500"/>
          </a:xfrm>
          <a:prstGeom prst="rect">
            <a:avLst/>
          </a:prstGeom>
          <a:solidFill>
            <a:srgbClr val="92D05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Actual ‘Actions’ on the WAN</a:t>
            </a:r>
            <a:endParaRPr lang="en-US" dirty="0">
              <a:solidFill>
                <a:srgbClr val="000000"/>
              </a:solidFill>
            </a:endParaRPr>
          </a:p>
        </p:txBody>
      </p:sp>
    </p:spTree>
    <p:extLst>
      <p:ext uri="{BB962C8B-B14F-4D97-AF65-F5344CB8AC3E}">
        <p14:creationId xmlns:p14="http://schemas.microsoft.com/office/powerpoint/2010/main" val="64978173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solidFill>
                  <a:srgbClr val="000000"/>
                </a:solidFill>
              </a:rPr>
              <a:t>Results</a:t>
            </a:r>
            <a:endParaRPr lang="en-US">
              <a:solidFill>
                <a:srgbClr val="000000"/>
              </a:solidFill>
            </a:endParaRPr>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03384523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0000"/>
                </a:solidFill>
              </a:rPr>
              <a:t>Relevant Papers: Statistics </a:t>
            </a:r>
            <a:endParaRPr lang="en-US" dirty="0">
              <a:solidFill>
                <a:srgbClr val="000000"/>
              </a:solidFill>
            </a:endParaRPr>
          </a:p>
        </p:txBody>
      </p:sp>
      <p:sp>
        <p:nvSpPr>
          <p:cNvPr id="5" name="Rectangle 4"/>
          <p:cNvSpPr/>
          <p:nvPr/>
        </p:nvSpPr>
        <p:spPr>
          <a:xfrm>
            <a:off x="381000" y="1765300"/>
            <a:ext cx="1384300" cy="6350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IEEE Explore</a:t>
            </a:r>
            <a:endParaRPr lang="en-US" dirty="0">
              <a:solidFill>
                <a:srgbClr val="000000"/>
              </a:solidFill>
            </a:endParaRPr>
          </a:p>
        </p:txBody>
      </p:sp>
      <p:sp>
        <p:nvSpPr>
          <p:cNvPr id="6" name="Rectangle 5"/>
          <p:cNvSpPr/>
          <p:nvPr/>
        </p:nvSpPr>
        <p:spPr>
          <a:xfrm>
            <a:off x="381000" y="2582863"/>
            <a:ext cx="1384300" cy="6350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mtClean="0">
                <a:solidFill>
                  <a:srgbClr val="000000"/>
                </a:solidFill>
              </a:rPr>
              <a:t>ACM pub</a:t>
            </a:r>
            <a:endParaRPr lang="en-US">
              <a:solidFill>
                <a:srgbClr val="000000"/>
              </a:solidFill>
            </a:endParaRPr>
          </a:p>
        </p:txBody>
      </p:sp>
      <p:sp>
        <p:nvSpPr>
          <p:cNvPr id="7" name="Rectangle 6"/>
          <p:cNvSpPr/>
          <p:nvPr/>
        </p:nvSpPr>
        <p:spPr>
          <a:xfrm>
            <a:off x="381000" y="4431255"/>
            <a:ext cx="1384300" cy="6350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Science Direct</a:t>
            </a:r>
            <a:endParaRPr lang="en-US" dirty="0">
              <a:solidFill>
                <a:srgbClr val="000000"/>
              </a:solidFill>
            </a:endParaRPr>
          </a:p>
        </p:txBody>
      </p:sp>
      <p:sp>
        <p:nvSpPr>
          <p:cNvPr id="8" name="Rectangle 7"/>
          <p:cNvSpPr/>
          <p:nvPr/>
        </p:nvSpPr>
        <p:spPr>
          <a:xfrm>
            <a:off x="381000" y="3552826"/>
            <a:ext cx="1384300" cy="6350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Web </a:t>
            </a:r>
            <a:r>
              <a:rPr lang="en-US" smtClean="0">
                <a:solidFill>
                  <a:srgbClr val="000000"/>
                </a:solidFill>
              </a:rPr>
              <a:t>of Science</a:t>
            </a:r>
            <a:endParaRPr lang="en-US" dirty="0">
              <a:solidFill>
                <a:srgbClr val="000000"/>
              </a:solidFill>
            </a:endParaRPr>
          </a:p>
        </p:txBody>
      </p:sp>
      <p:sp>
        <p:nvSpPr>
          <p:cNvPr id="10" name="Rounded Rectangle 9"/>
          <p:cNvSpPr/>
          <p:nvPr/>
        </p:nvSpPr>
        <p:spPr>
          <a:xfrm>
            <a:off x="6921500" y="2974684"/>
            <a:ext cx="1447800" cy="97691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#188</a:t>
            </a:r>
            <a:endParaRPr lang="en-US" dirty="0">
              <a:solidFill>
                <a:srgbClr val="000000"/>
              </a:solidFill>
            </a:endParaRPr>
          </a:p>
        </p:txBody>
      </p:sp>
      <p:sp>
        <p:nvSpPr>
          <p:cNvPr id="11" name="TextBox 10"/>
          <p:cNvSpPr txBox="1"/>
          <p:nvPr/>
        </p:nvSpPr>
        <p:spPr>
          <a:xfrm>
            <a:off x="2368550" y="4677581"/>
            <a:ext cx="2844800" cy="1554272"/>
          </a:xfrm>
          <a:prstGeom prst="rect">
            <a:avLst/>
          </a:prstGeom>
          <a:noFill/>
        </p:spPr>
        <p:txBody>
          <a:bodyPr wrap="square" rtlCol="0">
            <a:spAutoFit/>
          </a:bodyPr>
          <a:lstStyle/>
          <a:p>
            <a:pPr marL="342900" indent="-342900">
              <a:spcBef>
                <a:spcPts val="880"/>
              </a:spcBef>
              <a:buClr>
                <a:srgbClr val="2DB2CF"/>
              </a:buClr>
              <a:buFont typeface="Arial" charset="0"/>
              <a:buChar char="•"/>
            </a:pPr>
            <a:r>
              <a:rPr lang="en-US" sz="2000" dirty="0" smtClean="0">
                <a:solidFill>
                  <a:srgbClr val="000000"/>
                </a:solidFill>
              </a:rPr>
              <a:t>Remove duplications</a:t>
            </a:r>
          </a:p>
          <a:p>
            <a:pPr marL="342900" indent="-342900">
              <a:spcBef>
                <a:spcPts val="880"/>
              </a:spcBef>
              <a:buClr>
                <a:srgbClr val="2DB2CF"/>
              </a:buClr>
              <a:buFont typeface="Arial" charset="0"/>
              <a:buChar char="•"/>
            </a:pPr>
            <a:r>
              <a:rPr lang="en-US" sz="2000" dirty="0" smtClean="0">
                <a:solidFill>
                  <a:srgbClr val="000000"/>
                </a:solidFill>
              </a:rPr>
              <a:t>Apply selection criteria</a:t>
            </a:r>
          </a:p>
          <a:p>
            <a:pPr marL="342900" indent="-342900">
              <a:spcBef>
                <a:spcPts val="880"/>
              </a:spcBef>
              <a:buClr>
                <a:srgbClr val="2DB2CF"/>
              </a:buClr>
              <a:buFont typeface="Arial" charset="0"/>
              <a:buChar char="•"/>
            </a:pPr>
            <a:endParaRPr lang="en-US" sz="2000" dirty="0" smtClean="0">
              <a:solidFill>
                <a:srgbClr val="000000"/>
              </a:solidFill>
            </a:endParaRPr>
          </a:p>
        </p:txBody>
      </p:sp>
      <p:sp>
        <p:nvSpPr>
          <p:cNvPr id="12" name="TextBox 11"/>
          <p:cNvSpPr txBox="1"/>
          <p:nvPr/>
        </p:nvSpPr>
        <p:spPr>
          <a:xfrm>
            <a:off x="5213350" y="4567185"/>
            <a:ext cx="3581400" cy="1977464"/>
          </a:xfrm>
          <a:prstGeom prst="rect">
            <a:avLst/>
          </a:prstGeom>
          <a:noFill/>
        </p:spPr>
        <p:txBody>
          <a:bodyPr wrap="square" rtlCol="0">
            <a:spAutoFit/>
          </a:bodyPr>
          <a:lstStyle/>
          <a:p>
            <a:pPr marL="342900" indent="-342900">
              <a:spcBef>
                <a:spcPts val="880"/>
              </a:spcBef>
              <a:buClr>
                <a:srgbClr val="2DB2CF"/>
              </a:buClr>
              <a:buFont typeface="Arial" charset="0"/>
              <a:buChar char="•"/>
            </a:pPr>
            <a:r>
              <a:rPr lang="en-US" sz="2000" dirty="0" smtClean="0">
                <a:solidFill>
                  <a:srgbClr val="000000"/>
                </a:solidFill>
              </a:rPr>
              <a:t>Search additional relevance through references</a:t>
            </a:r>
          </a:p>
          <a:p>
            <a:pPr marL="342900" indent="-342900">
              <a:spcBef>
                <a:spcPts val="880"/>
              </a:spcBef>
              <a:buClr>
                <a:srgbClr val="2DB2CF"/>
              </a:buClr>
              <a:buFont typeface="Arial" charset="0"/>
              <a:buChar char="•"/>
            </a:pPr>
            <a:r>
              <a:rPr lang="en-US" sz="2000" dirty="0" smtClean="0">
                <a:solidFill>
                  <a:srgbClr val="000000"/>
                </a:solidFill>
              </a:rPr>
              <a:t>Remove surveys</a:t>
            </a:r>
          </a:p>
          <a:p>
            <a:pPr marL="342900" indent="-342900">
              <a:spcBef>
                <a:spcPts val="880"/>
              </a:spcBef>
              <a:buClr>
                <a:srgbClr val="2DB2CF"/>
              </a:buClr>
              <a:buFont typeface="Arial" charset="0"/>
              <a:buChar char="•"/>
            </a:pPr>
            <a:r>
              <a:rPr lang="en-US" sz="2000" dirty="0" smtClean="0">
                <a:solidFill>
                  <a:srgbClr val="000000"/>
                </a:solidFill>
              </a:rPr>
              <a:t>Apply quality assessment</a:t>
            </a:r>
          </a:p>
          <a:p>
            <a:pPr marL="342900" indent="-342900">
              <a:spcBef>
                <a:spcPts val="880"/>
              </a:spcBef>
              <a:buClr>
                <a:srgbClr val="2DB2CF"/>
              </a:buClr>
              <a:buFont typeface="Arial" charset="0"/>
              <a:buChar char="•"/>
            </a:pPr>
            <a:endParaRPr lang="en-US" sz="2000" dirty="0" smtClean="0">
              <a:solidFill>
                <a:srgbClr val="000000"/>
              </a:solidFill>
            </a:endParaRPr>
          </a:p>
        </p:txBody>
      </p:sp>
      <p:sp>
        <p:nvSpPr>
          <p:cNvPr id="13" name="TextBox 12"/>
          <p:cNvSpPr txBox="1"/>
          <p:nvPr/>
        </p:nvSpPr>
        <p:spPr>
          <a:xfrm>
            <a:off x="1765300" y="3552826"/>
            <a:ext cx="787400" cy="400110"/>
          </a:xfrm>
          <a:prstGeom prst="rect">
            <a:avLst/>
          </a:prstGeom>
          <a:noFill/>
        </p:spPr>
        <p:txBody>
          <a:bodyPr wrap="square" rtlCol="0">
            <a:spAutoFit/>
          </a:bodyPr>
          <a:lstStyle/>
          <a:p>
            <a:pPr marL="228600" indent="-228600">
              <a:spcBef>
                <a:spcPts val="880"/>
              </a:spcBef>
              <a:buClr>
                <a:srgbClr val="2DB2CF"/>
              </a:buClr>
            </a:pPr>
            <a:r>
              <a:rPr lang="en-US" sz="2000" smtClean="0">
                <a:solidFill>
                  <a:srgbClr val="000000"/>
                </a:solidFill>
              </a:rPr>
              <a:t>#3</a:t>
            </a:r>
            <a:endParaRPr lang="en-US" sz="2000" dirty="0" smtClean="0">
              <a:solidFill>
                <a:srgbClr val="000000"/>
              </a:solidFill>
            </a:endParaRPr>
          </a:p>
        </p:txBody>
      </p:sp>
      <p:sp>
        <p:nvSpPr>
          <p:cNvPr id="14" name="TextBox 13"/>
          <p:cNvSpPr txBox="1"/>
          <p:nvPr/>
        </p:nvSpPr>
        <p:spPr>
          <a:xfrm>
            <a:off x="1746250" y="4585586"/>
            <a:ext cx="787400" cy="400110"/>
          </a:xfrm>
          <a:prstGeom prst="rect">
            <a:avLst/>
          </a:prstGeom>
          <a:noFill/>
        </p:spPr>
        <p:txBody>
          <a:bodyPr wrap="square" rtlCol="0">
            <a:spAutoFit/>
          </a:bodyPr>
          <a:lstStyle/>
          <a:p>
            <a:pPr marL="228600" indent="-228600">
              <a:spcBef>
                <a:spcPts val="880"/>
              </a:spcBef>
              <a:buClr>
                <a:srgbClr val="2DB2CF"/>
              </a:buClr>
            </a:pPr>
            <a:r>
              <a:rPr lang="en-US" sz="2000" smtClean="0">
                <a:solidFill>
                  <a:srgbClr val="000000"/>
                </a:solidFill>
              </a:rPr>
              <a:t>#10</a:t>
            </a:r>
            <a:endParaRPr lang="en-US" sz="2000" dirty="0" smtClean="0">
              <a:solidFill>
                <a:srgbClr val="000000"/>
              </a:solidFill>
            </a:endParaRPr>
          </a:p>
        </p:txBody>
      </p:sp>
      <p:sp>
        <p:nvSpPr>
          <p:cNvPr id="15" name="TextBox 14"/>
          <p:cNvSpPr txBox="1"/>
          <p:nvPr/>
        </p:nvSpPr>
        <p:spPr>
          <a:xfrm>
            <a:off x="1746250" y="2573031"/>
            <a:ext cx="787400" cy="400110"/>
          </a:xfrm>
          <a:prstGeom prst="rect">
            <a:avLst/>
          </a:prstGeom>
          <a:noFill/>
        </p:spPr>
        <p:txBody>
          <a:bodyPr wrap="square" rtlCol="0">
            <a:spAutoFit/>
          </a:bodyPr>
          <a:lstStyle/>
          <a:p>
            <a:pPr marL="228600" indent="-228600">
              <a:spcBef>
                <a:spcPts val="880"/>
              </a:spcBef>
              <a:buClr>
                <a:srgbClr val="2DB2CF"/>
              </a:buClr>
            </a:pPr>
            <a:r>
              <a:rPr lang="en-US" sz="2000" dirty="0" smtClean="0">
                <a:solidFill>
                  <a:srgbClr val="000000"/>
                </a:solidFill>
              </a:rPr>
              <a:t>#532</a:t>
            </a:r>
          </a:p>
        </p:txBody>
      </p:sp>
      <p:sp>
        <p:nvSpPr>
          <p:cNvPr id="16" name="TextBox 15"/>
          <p:cNvSpPr txBox="1"/>
          <p:nvPr/>
        </p:nvSpPr>
        <p:spPr>
          <a:xfrm>
            <a:off x="1746250" y="1890060"/>
            <a:ext cx="787400" cy="400110"/>
          </a:xfrm>
          <a:prstGeom prst="rect">
            <a:avLst/>
          </a:prstGeom>
          <a:noFill/>
        </p:spPr>
        <p:txBody>
          <a:bodyPr wrap="square" rtlCol="0">
            <a:spAutoFit/>
          </a:bodyPr>
          <a:lstStyle/>
          <a:p>
            <a:pPr marL="228600" indent="-228600">
              <a:spcBef>
                <a:spcPts val="880"/>
              </a:spcBef>
              <a:buClr>
                <a:srgbClr val="2DB2CF"/>
              </a:buClr>
            </a:pPr>
            <a:r>
              <a:rPr lang="en-US" sz="2000" dirty="0" smtClean="0">
                <a:solidFill>
                  <a:srgbClr val="000000"/>
                </a:solidFill>
              </a:rPr>
              <a:t>#25</a:t>
            </a:r>
          </a:p>
        </p:txBody>
      </p:sp>
      <p:sp>
        <p:nvSpPr>
          <p:cNvPr id="17" name="Rounded Rectangle 16"/>
          <p:cNvSpPr/>
          <p:nvPr/>
        </p:nvSpPr>
        <p:spPr>
          <a:xfrm>
            <a:off x="4178300" y="2969921"/>
            <a:ext cx="1447800" cy="97691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#223</a:t>
            </a:r>
            <a:endParaRPr lang="en-US" dirty="0">
              <a:solidFill>
                <a:srgbClr val="000000"/>
              </a:solidFill>
            </a:endParaRPr>
          </a:p>
        </p:txBody>
      </p:sp>
      <p:cxnSp>
        <p:nvCxnSpPr>
          <p:cNvPr id="19" name="Elbow Connector 18"/>
          <p:cNvCxnSpPr>
            <a:endCxn id="17" idx="1"/>
          </p:cNvCxnSpPr>
          <p:nvPr/>
        </p:nvCxnSpPr>
        <p:spPr>
          <a:xfrm>
            <a:off x="1765300" y="2239171"/>
            <a:ext cx="2413000" cy="1219205"/>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2" name="Elbow Connector 21"/>
          <p:cNvCxnSpPr>
            <a:endCxn id="17" idx="1"/>
          </p:cNvCxnSpPr>
          <p:nvPr/>
        </p:nvCxnSpPr>
        <p:spPr>
          <a:xfrm flipV="1">
            <a:off x="1765300" y="3458376"/>
            <a:ext cx="2413000" cy="1149047"/>
          </a:xfrm>
          <a:prstGeom prst="bentConnector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a:stCxn id="6" idx="3"/>
          </p:cNvCxnSpPr>
          <p:nvPr/>
        </p:nvCxnSpPr>
        <p:spPr>
          <a:xfrm>
            <a:off x="1765300" y="2900363"/>
            <a:ext cx="1206500" cy="10293"/>
          </a:xfrm>
          <a:prstGeom prst="line">
            <a:avLst/>
          </a:prstGeom>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a:off x="1765300" y="3914366"/>
            <a:ext cx="1206500" cy="10293"/>
          </a:xfrm>
          <a:prstGeom prst="line">
            <a:avLst/>
          </a:prstGeom>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a:stCxn id="17" idx="3"/>
            <a:endCxn id="10" idx="1"/>
          </p:cNvCxnSpPr>
          <p:nvPr/>
        </p:nvCxnSpPr>
        <p:spPr>
          <a:xfrm>
            <a:off x="5626100" y="3458376"/>
            <a:ext cx="1295400" cy="476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2" name="TextBox 31"/>
          <p:cNvSpPr txBox="1"/>
          <p:nvPr/>
        </p:nvSpPr>
        <p:spPr>
          <a:xfrm>
            <a:off x="5562600" y="1208918"/>
            <a:ext cx="3581400" cy="1323439"/>
          </a:xfrm>
          <a:prstGeom prst="rect">
            <a:avLst/>
          </a:prstGeom>
          <a:noFill/>
        </p:spPr>
        <p:txBody>
          <a:bodyPr wrap="square" rtlCol="0">
            <a:spAutoFit/>
          </a:bodyPr>
          <a:lstStyle/>
          <a:p>
            <a:pPr>
              <a:spcBef>
                <a:spcPts val="880"/>
              </a:spcBef>
              <a:buClr>
                <a:srgbClr val="2DB2CF"/>
              </a:buClr>
            </a:pPr>
            <a:r>
              <a:rPr lang="en-US" sz="2000" dirty="0" smtClean="0">
                <a:solidFill>
                  <a:srgbClr val="000000"/>
                </a:solidFill>
              </a:rPr>
              <a:t>Note: Google scholar gave </a:t>
            </a:r>
            <a:r>
              <a:rPr lang="en-US" sz="2000" i="1" dirty="0" smtClean="0">
                <a:solidFill>
                  <a:srgbClr val="000000"/>
                </a:solidFill>
              </a:rPr>
              <a:t>many</a:t>
            </a:r>
            <a:r>
              <a:rPr lang="en-US" sz="2000" dirty="0" smtClean="0">
                <a:solidFill>
                  <a:srgbClr val="000000"/>
                </a:solidFill>
              </a:rPr>
              <a:t> irrelevant results and is not regarded as a good publication search tool.</a:t>
            </a:r>
          </a:p>
        </p:txBody>
      </p:sp>
    </p:spTree>
    <p:extLst>
      <p:ext uri="{BB962C8B-B14F-4D97-AF65-F5344CB8AC3E}">
        <p14:creationId xmlns:p14="http://schemas.microsoft.com/office/powerpoint/2010/main" val="103463296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0000"/>
                </a:solidFill>
              </a:rPr>
              <a:t>R</a:t>
            </a:r>
            <a:r>
              <a:rPr lang="en-US" dirty="0" smtClean="0">
                <a:solidFill>
                  <a:srgbClr val="000000"/>
                </a:solidFill>
              </a:rPr>
              <a:t>esults – </a:t>
            </a:r>
            <a:r>
              <a:rPr lang="en-US" dirty="0" smtClean="0">
                <a:solidFill>
                  <a:srgbClr val="000000"/>
                </a:solidFill>
              </a:rPr>
              <a:t>per year </a:t>
            </a:r>
            <a:r>
              <a:rPr lang="en-US" dirty="0" smtClean="0">
                <a:solidFill>
                  <a:srgbClr val="000000"/>
                </a:solidFill>
              </a:rPr>
              <a:t>(1)</a:t>
            </a:r>
            <a:endParaRPr lang="en-US" dirty="0">
              <a:solidFill>
                <a:srgbClr val="000000"/>
              </a:solidFill>
            </a:endParaRPr>
          </a:p>
        </p:txBody>
      </p:sp>
      <p:sp>
        <p:nvSpPr>
          <p:cNvPr id="3" name="Content Placeholder 2"/>
          <p:cNvSpPr>
            <a:spLocks noGrp="1"/>
          </p:cNvSpPr>
          <p:nvPr>
            <p:ph idx="1"/>
          </p:nvPr>
        </p:nvSpPr>
        <p:spPr>
          <a:xfrm>
            <a:off x="613032" y="4676238"/>
            <a:ext cx="8229600" cy="4344484"/>
          </a:xfrm>
        </p:spPr>
        <p:txBody>
          <a:bodyPr/>
          <a:lstStyle/>
          <a:p>
            <a:r>
              <a:rPr lang="en-US" dirty="0" smtClean="0">
                <a:solidFill>
                  <a:srgbClr val="000000"/>
                </a:solidFill>
              </a:rPr>
              <a:t>Rise </a:t>
            </a:r>
            <a:r>
              <a:rPr lang="en-US" dirty="0" smtClean="0">
                <a:solidFill>
                  <a:srgbClr val="000000"/>
                </a:solidFill>
              </a:rPr>
              <a:t>of ML techniques in </a:t>
            </a:r>
            <a:r>
              <a:rPr lang="en-US" dirty="0" smtClean="0">
                <a:solidFill>
                  <a:srgbClr val="000000"/>
                </a:solidFill>
              </a:rPr>
              <a:t>2017 (Workshops at </a:t>
            </a:r>
            <a:r>
              <a:rPr lang="en-US" dirty="0" err="1" smtClean="0">
                <a:solidFill>
                  <a:srgbClr val="000000"/>
                </a:solidFill>
              </a:rPr>
              <a:t>SigComm</a:t>
            </a:r>
            <a:r>
              <a:rPr lang="en-US" dirty="0" smtClean="0">
                <a:solidFill>
                  <a:srgbClr val="000000"/>
                </a:solidFill>
              </a:rPr>
              <a:t>, </a:t>
            </a:r>
            <a:r>
              <a:rPr lang="en-US" dirty="0" err="1" smtClean="0">
                <a:solidFill>
                  <a:srgbClr val="000000"/>
                </a:solidFill>
              </a:rPr>
              <a:t>HotNets</a:t>
            </a:r>
            <a:r>
              <a:rPr lang="en-US" dirty="0" smtClean="0">
                <a:solidFill>
                  <a:srgbClr val="000000"/>
                </a:solidFill>
              </a:rPr>
              <a:t>, </a:t>
            </a:r>
            <a:r>
              <a:rPr lang="en-US" dirty="0" err="1" smtClean="0">
                <a:solidFill>
                  <a:srgbClr val="000000"/>
                </a:solidFill>
              </a:rPr>
              <a:t>etc</a:t>
            </a:r>
            <a:r>
              <a:rPr lang="en-US" dirty="0" smtClean="0">
                <a:solidFill>
                  <a:srgbClr val="000000"/>
                </a:solidFill>
              </a:rPr>
              <a:t>)</a:t>
            </a:r>
          </a:p>
        </p:txBody>
      </p:sp>
      <p:graphicFrame>
        <p:nvGraphicFramePr>
          <p:cNvPr id="5" name="Chart 4"/>
          <p:cNvGraphicFramePr>
            <a:graphicFrameLocks/>
          </p:cNvGraphicFramePr>
          <p:nvPr>
            <p:extLst>
              <p:ext uri="{D42A27DB-BD31-4B8C-83A1-F6EECF244321}">
                <p14:modId xmlns:p14="http://schemas.microsoft.com/office/powerpoint/2010/main" val="305963439"/>
              </p:ext>
            </p:extLst>
          </p:nvPr>
        </p:nvGraphicFramePr>
        <p:xfrm>
          <a:off x="774699" y="1154908"/>
          <a:ext cx="7909697" cy="3251200"/>
        </p:xfrm>
        <a:graphic>
          <a:graphicData uri="http://schemas.openxmlformats.org/drawingml/2006/chart">
            <c:chart xmlns:c="http://schemas.openxmlformats.org/drawingml/2006/chart" xmlns:r="http://schemas.openxmlformats.org/officeDocument/2006/relationships" r:id="rId2"/>
          </a:graphicData>
        </a:graphic>
      </p:graphicFrame>
      <p:sp>
        <p:nvSpPr>
          <p:cNvPr id="6" name="TextBox 5"/>
          <p:cNvSpPr txBox="1"/>
          <p:nvPr/>
        </p:nvSpPr>
        <p:spPr>
          <a:xfrm>
            <a:off x="114300" y="2263707"/>
            <a:ext cx="990600" cy="584775"/>
          </a:xfrm>
          <a:prstGeom prst="rect">
            <a:avLst/>
          </a:prstGeom>
          <a:noFill/>
        </p:spPr>
        <p:txBody>
          <a:bodyPr wrap="square" rtlCol="0">
            <a:spAutoFit/>
          </a:bodyPr>
          <a:lstStyle/>
          <a:p>
            <a:pPr>
              <a:spcBef>
                <a:spcPts val="880"/>
              </a:spcBef>
              <a:buClr>
                <a:srgbClr val="2DB2CF"/>
              </a:buClr>
            </a:pPr>
            <a:r>
              <a:rPr lang="en-US" sz="1600" dirty="0" smtClean="0">
                <a:solidFill>
                  <a:srgbClr val="000000"/>
                </a:solidFill>
              </a:rPr>
              <a:t>No. of papers</a:t>
            </a:r>
          </a:p>
        </p:txBody>
      </p:sp>
    </p:spTree>
    <p:extLst>
      <p:ext uri="{BB962C8B-B14F-4D97-AF65-F5344CB8AC3E}">
        <p14:creationId xmlns:p14="http://schemas.microsoft.com/office/powerpoint/2010/main" val="65356826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0000"/>
                </a:solidFill>
              </a:rPr>
              <a:t>R</a:t>
            </a:r>
            <a:r>
              <a:rPr lang="en-US" dirty="0" smtClean="0">
                <a:solidFill>
                  <a:srgbClr val="000000"/>
                </a:solidFill>
              </a:rPr>
              <a:t>esults – </a:t>
            </a:r>
            <a:r>
              <a:rPr lang="en-US" dirty="0" smtClean="0">
                <a:solidFill>
                  <a:srgbClr val="000000"/>
                </a:solidFill>
              </a:rPr>
              <a:t>per category </a:t>
            </a:r>
            <a:r>
              <a:rPr lang="en-US" dirty="0" smtClean="0">
                <a:solidFill>
                  <a:srgbClr val="000000"/>
                </a:solidFill>
              </a:rPr>
              <a:t>(2)</a:t>
            </a:r>
            <a:endParaRPr lang="en-US" dirty="0">
              <a:solidFill>
                <a:srgbClr val="000000"/>
              </a:solidFill>
            </a:endParaRPr>
          </a:p>
        </p:txBody>
      </p:sp>
      <p:sp>
        <p:nvSpPr>
          <p:cNvPr id="3" name="Content Placeholder 2"/>
          <p:cNvSpPr>
            <a:spLocks noGrp="1"/>
          </p:cNvSpPr>
          <p:nvPr>
            <p:ph idx="4294967295"/>
          </p:nvPr>
        </p:nvSpPr>
        <p:spPr>
          <a:xfrm>
            <a:off x="363538" y="3638550"/>
            <a:ext cx="8780462" cy="4344988"/>
          </a:xfrm>
        </p:spPr>
        <p:txBody>
          <a:bodyPr>
            <a:normAutofit/>
          </a:bodyPr>
          <a:lstStyle/>
          <a:p>
            <a:endParaRPr lang="en-US" sz="1800" dirty="0" smtClean="0">
              <a:solidFill>
                <a:srgbClr val="000000"/>
              </a:solidFill>
            </a:endParaRPr>
          </a:p>
          <a:p>
            <a:r>
              <a:rPr lang="en-US" sz="1800" dirty="0">
                <a:solidFill>
                  <a:srgbClr val="000000"/>
                </a:solidFill>
              </a:rPr>
              <a:t>Non-ML still largely favored </a:t>
            </a:r>
            <a:endParaRPr lang="en-US" sz="1800" dirty="0" smtClean="0">
              <a:solidFill>
                <a:srgbClr val="000000"/>
              </a:solidFill>
            </a:endParaRPr>
          </a:p>
          <a:p>
            <a:r>
              <a:rPr lang="en-US" sz="1800" dirty="0" smtClean="0">
                <a:solidFill>
                  <a:srgbClr val="000000"/>
                </a:solidFill>
              </a:rPr>
              <a:t>Most </a:t>
            </a:r>
            <a:r>
              <a:rPr lang="en-US" sz="1800" dirty="0" smtClean="0">
                <a:solidFill>
                  <a:srgbClr val="000000"/>
                </a:solidFill>
              </a:rPr>
              <a:t>ML techniques are used for classification (of traffic) and prediction (failures)</a:t>
            </a:r>
          </a:p>
          <a:p>
            <a:pPr lvl="1"/>
            <a:r>
              <a:rPr lang="en-US" sz="1800" dirty="0" smtClean="0">
                <a:solidFill>
                  <a:srgbClr val="000000"/>
                </a:solidFill>
              </a:rPr>
              <a:t>Techniques coupled </a:t>
            </a:r>
            <a:r>
              <a:rPr lang="en-US" sz="1800" dirty="0">
                <a:solidFill>
                  <a:srgbClr val="000000"/>
                </a:solidFill>
              </a:rPr>
              <a:t>with </a:t>
            </a:r>
            <a:r>
              <a:rPr lang="en-US" sz="1800" dirty="0" err="1" smtClean="0">
                <a:solidFill>
                  <a:srgbClr val="000000"/>
                </a:solidFill>
              </a:rPr>
              <a:t>OpenFlow</a:t>
            </a:r>
            <a:r>
              <a:rPr lang="en-US" sz="1800" dirty="0" smtClean="0">
                <a:solidFill>
                  <a:srgbClr val="000000"/>
                </a:solidFill>
              </a:rPr>
              <a:t>: </a:t>
            </a:r>
            <a:r>
              <a:rPr lang="en-US" sz="1800" dirty="0">
                <a:solidFill>
                  <a:srgbClr val="000000"/>
                </a:solidFill>
              </a:rPr>
              <a:t>Perform classification and configure </a:t>
            </a:r>
            <a:r>
              <a:rPr lang="en-US" sz="1800" dirty="0" smtClean="0">
                <a:solidFill>
                  <a:srgbClr val="000000"/>
                </a:solidFill>
              </a:rPr>
              <a:t>packets</a:t>
            </a:r>
            <a:endParaRPr lang="en-US" sz="1800" dirty="0">
              <a:solidFill>
                <a:srgbClr val="000000"/>
              </a:solidFill>
            </a:endParaRPr>
          </a:p>
          <a:p>
            <a:r>
              <a:rPr lang="en-US" sz="1800" dirty="0" smtClean="0">
                <a:solidFill>
                  <a:srgbClr val="000000"/>
                </a:solidFill>
              </a:rPr>
              <a:t>Some tools are </a:t>
            </a:r>
            <a:r>
              <a:rPr lang="en-US" sz="1800" dirty="0" smtClean="0">
                <a:solidFill>
                  <a:srgbClr val="000000"/>
                </a:solidFill>
              </a:rPr>
              <a:t>enhanced by ML embedding for decision making:</a:t>
            </a:r>
          </a:p>
          <a:p>
            <a:pPr lvl="1"/>
            <a:r>
              <a:rPr lang="en-US" sz="1800" dirty="0" smtClean="0">
                <a:solidFill>
                  <a:srgbClr val="000000"/>
                </a:solidFill>
              </a:rPr>
              <a:t>Traffic awareness and security problems </a:t>
            </a:r>
          </a:p>
          <a:p>
            <a:pPr lvl="1"/>
            <a:r>
              <a:rPr lang="en-US" sz="1800" dirty="0" smtClean="0">
                <a:solidFill>
                  <a:srgbClr val="000000"/>
                </a:solidFill>
              </a:rPr>
              <a:t>Forming topologies, optimum path finding</a:t>
            </a:r>
          </a:p>
          <a:p>
            <a:pPr lvl="1"/>
            <a:r>
              <a:rPr lang="en-US" sz="1800" dirty="0" smtClean="0">
                <a:solidFill>
                  <a:srgbClr val="000000"/>
                </a:solidFill>
              </a:rPr>
              <a:t>Improve path utilizations depending on arriving traffic</a:t>
            </a:r>
          </a:p>
          <a:p>
            <a:endParaRPr lang="en-US" sz="1800" dirty="0" smtClean="0">
              <a:solidFill>
                <a:srgbClr val="000000"/>
              </a:solidFill>
            </a:endParaRPr>
          </a:p>
        </p:txBody>
      </p:sp>
      <p:graphicFrame>
        <p:nvGraphicFramePr>
          <p:cNvPr id="19" name="Chart 18"/>
          <p:cNvGraphicFramePr>
            <a:graphicFrameLocks/>
          </p:cNvGraphicFramePr>
          <p:nvPr>
            <p:extLst>
              <p:ext uri="{D42A27DB-BD31-4B8C-83A1-F6EECF244321}">
                <p14:modId xmlns:p14="http://schemas.microsoft.com/office/powerpoint/2010/main" val="304083689"/>
              </p:ext>
            </p:extLst>
          </p:nvPr>
        </p:nvGraphicFramePr>
        <p:xfrm>
          <a:off x="754107" y="1155700"/>
          <a:ext cx="8003142" cy="2920877"/>
        </p:xfrm>
        <a:graphic>
          <a:graphicData uri="http://schemas.openxmlformats.org/drawingml/2006/chart">
            <c:chart xmlns:c="http://schemas.openxmlformats.org/drawingml/2006/chart" xmlns:r="http://schemas.openxmlformats.org/officeDocument/2006/relationships" r:id="rId2"/>
          </a:graphicData>
        </a:graphic>
      </p:graphicFrame>
      <p:sp>
        <p:nvSpPr>
          <p:cNvPr id="4" name="TextBox 3"/>
          <p:cNvSpPr txBox="1"/>
          <p:nvPr/>
        </p:nvSpPr>
        <p:spPr>
          <a:xfrm>
            <a:off x="129404" y="1910895"/>
            <a:ext cx="990600" cy="584775"/>
          </a:xfrm>
          <a:prstGeom prst="rect">
            <a:avLst/>
          </a:prstGeom>
          <a:noFill/>
        </p:spPr>
        <p:txBody>
          <a:bodyPr wrap="square" rtlCol="0">
            <a:spAutoFit/>
          </a:bodyPr>
          <a:lstStyle/>
          <a:p>
            <a:pPr>
              <a:spcBef>
                <a:spcPts val="880"/>
              </a:spcBef>
              <a:buClr>
                <a:srgbClr val="2DB2CF"/>
              </a:buClr>
            </a:pPr>
            <a:r>
              <a:rPr lang="en-US" sz="1600" dirty="0" smtClean="0">
                <a:solidFill>
                  <a:srgbClr val="000000"/>
                </a:solidFill>
              </a:rPr>
              <a:t>No. of papers</a:t>
            </a:r>
          </a:p>
        </p:txBody>
      </p:sp>
    </p:spTree>
    <p:extLst>
      <p:ext uri="{BB962C8B-B14F-4D97-AF65-F5344CB8AC3E}">
        <p14:creationId xmlns:p14="http://schemas.microsoft.com/office/powerpoint/2010/main" val="149636836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0000"/>
                </a:solidFill>
              </a:rPr>
              <a:t>T</a:t>
            </a:r>
            <a:r>
              <a:rPr lang="en-US" dirty="0" smtClean="0">
                <a:solidFill>
                  <a:srgbClr val="000000"/>
                </a:solidFill>
              </a:rPr>
              <a:t>echniques used</a:t>
            </a:r>
            <a:endParaRPr lang="en-US" dirty="0">
              <a:solidFill>
                <a:srgbClr val="000000"/>
              </a:solidFill>
            </a:endParaRP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1911157106"/>
              </p:ext>
            </p:extLst>
          </p:nvPr>
        </p:nvGraphicFramePr>
        <p:xfrm>
          <a:off x="457200" y="1447800"/>
          <a:ext cx="8229600" cy="4114800"/>
        </p:xfrm>
        <a:graphic>
          <a:graphicData uri="http://schemas.openxmlformats.org/drawingml/2006/table">
            <a:tbl>
              <a:tblPr firstRow="1" bandRow="1">
                <a:tableStyleId>{5C22544A-7EE6-4342-B048-85BDC9FD1C3A}</a:tableStyleId>
              </a:tblPr>
              <a:tblGrid>
                <a:gridCol w="1645920"/>
                <a:gridCol w="1645920"/>
                <a:gridCol w="1645920"/>
                <a:gridCol w="1645920"/>
                <a:gridCol w="1645920"/>
              </a:tblGrid>
              <a:tr h="370840">
                <a:tc>
                  <a:txBody>
                    <a:bodyPr/>
                    <a:lstStyle/>
                    <a:p>
                      <a:endParaRPr lang="en-US" dirty="0">
                        <a:solidFill>
                          <a:srgbClr val="000000"/>
                        </a:solidFill>
                      </a:endParaRPr>
                    </a:p>
                  </a:txBody>
                  <a:tcPr/>
                </a:tc>
                <a:tc>
                  <a:txBody>
                    <a:bodyPr/>
                    <a:lstStyle/>
                    <a:p>
                      <a:r>
                        <a:rPr lang="en-US" dirty="0" smtClean="0">
                          <a:solidFill>
                            <a:srgbClr val="000000"/>
                          </a:solidFill>
                        </a:rPr>
                        <a:t>Cat 1: User traffic analysis</a:t>
                      </a:r>
                      <a:endParaRPr lang="en-US" dirty="0">
                        <a:solidFill>
                          <a:srgbClr val="000000"/>
                        </a:solidFill>
                      </a:endParaRPr>
                    </a:p>
                  </a:txBody>
                  <a:tcPr/>
                </a:tc>
                <a:tc>
                  <a:txBody>
                    <a:bodyPr/>
                    <a:lstStyle/>
                    <a:p>
                      <a:r>
                        <a:rPr lang="en-US" dirty="0" smtClean="0">
                          <a:solidFill>
                            <a:srgbClr val="000000"/>
                          </a:solidFill>
                        </a:rPr>
                        <a:t>Cat 2: Traffic</a:t>
                      </a:r>
                      <a:r>
                        <a:rPr lang="en-US" baseline="0" dirty="0" smtClean="0">
                          <a:solidFill>
                            <a:srgbClr val="000000"/>
                          </a:solidFill>
                        </a:rPr>
                        <a:t> engineering</a:t>
                      </a:r>
                      <a:endParaRPr lang="en-US" dirty="0">
                        <a:solidFill>
                          <a:srgbClr val="000000"/>
                        </a:solidFill>
                      </a:endParaRPr>
                    </a:p>
                  </a:txBody>
                  <a:tcPr/>
                </a:tc>
                <a:tc>
                  <a:txBody>
                    <a:bodyPr/>
                    <a:lstStyle/>
                    <a:p>
                      <a:r>
                        <a:rPr lang="en-US" dirty="0" smtClean="0">
                          <a:solidFill>
                            <a:srgbClr val="000000"/>
                          </a:solidFill>
                        </a:rPr>
                        <a:t>Cat 3: Packet</a:t>
                      </a:r>
                      <a:r>
                        <a:rPr lang="en-US" baseline="0" dirty="0" smtClean="0">
                          <a:solidFill>
                            <a:srgbClr val="000000"/>
                          </a:solidFill>
                        </a:rPr>
                        <a:t> </a:t>
                      </a:r>
                      <a:r>
                        <a:rPr lang="en-US" dirty="0" smtClean="0">
                          <a:solidFill>
                            <a:srgbClr val="000000"/>
                          </a:solidFill>
                        </a:rPr>
                        <a:t>optimization</a:t>
                      </a:r>
                      <a:endParaRPr lang="en-US" dirty="0">
                        <a:solidFill>
                          <a:srgbClr val="000000"/>
                        </a:solidFill>
                      </a:endParaRPr>
                    </a:p>
                  </a:txBody>
                  <a:tcPr/>
                </a:tc>
                <a:tc>
                  <a:txBody>
                    <a:bodyPr/>
                    <a:lstStyle/>
                    <a:p>
                      <a:r>
                        <a:rPr lang="en-US" dirty="0" smtClean="0">
                          <a:solidFill>
                            <a:srgbClr val="000000"/>
                          </a:solidFill>
                        </a:rPr>
                        <a:t>Cat 4: Optimize infrastructure</a:t>
                      </a:r>
                      <a:endParaRPr lang="en-US" dirty="0">
                        <a:solidFill>
                          <a:srgbClr val="000000"/>
                        </a:solidFill>
                      </a:endParaRPr>
                    </a:p>
                  </a:txBody>
                  <a:tcPr/>
                </a:tc>
              </a:tr>
              <a:tr h="370840">
                <a:tc>
                  <a:txBody>
                    <a:bodyPr/>
                    <a:lstStyle/>
                    <a:p>
                      <a:r>
                        <a:rPr lang="en-US" dirty="0" smtClean="0">
                          <a:solidFill>
                            <a:srgbClr val="000000"/>
                          </a:solidFill>
                        </a:rPr>
                        <a:t>ML</a:t>
                      </a:r>
                      <a:endParaRPr lang="en-US" dirty="0">
                        <a:solidFill>
                          <a:srgbClr val="000000"/>
                        </a:solidFill>
                      </a:endParaRPr>
                    </a:p>
                  </a:txBody>
                  <a:tcPr/>
                </a:tc>
                <a:tc>
                  <a:txBody>
                    <a:bodyPr/>
                    <a:lstStyle/>
                    <a:p>
                      <a:r>
                        <a:rPr lang="en-US" dirty="0" smtClean="0">
                          <a:solidFill>
                            <a:srgbClr val="000000"/>
                          </a:solidFill>
                        </a:rPr>
                        <a:t>Naïve Bayes theorem,</a:t>
                      </a:r>
                      <a:r>
                        <a:rPr lang="en-US" baseline="0" dirty="0" smtClean="0">
                          <a:solidFill>
                            <a:srgbClr val="000000"/>
                          </a:solidFill>
                        </a:rPr>
                        <a:t> decision trees, SVM, Random Forest, ANN</a:t>
                      </a:r>
                      <a:endParaRPr lang="en-US" dirty="0">
                        <a:solidFill>
                          <a:srgbClr val="000000"/>
                        </a:solidFill>
                      </a:endParaRPr>
                    </a:p>
                  </a:txBody>
                  <a:tcPr/>
                </a:tc>
                <a:tc>
                  <a:txBody>
                    <a:bodyPr/>
                    <a:lstStyle/>
                    <a:p>
                      <a:r>
                        <a:rPr lang="en-US" dirty="0" smtClean="0">
                          <a:solidFill>
                            <a:srgbClr val="000000"/>
                          </a:solidFill>
                        </a:rPr>
                        <a:t>Regression</a:t>
                      </a:r>
                      <a:r>
                        <a:rPr lang="en-US" baseline="0" dirty="0" smtClean="0">
                          <a:solidFill>
                            <a:srgbClr val="000000"/>
                          </a:solidFill>
                        </a:rPr>
                        <a:t> and classification techniques </a:t>
                      </a:r>
                      <a:endParaRPr lang="en-US" dirty="0">
                        <a:solidFill>
                          <a:srgbClr val="000000"/>
                        </a:solidFill>
                      </a:endParaRPr>
                    </a:p>
                  </a:txBody>
                  <a:tcPr/>
                </a:tc>
                <a:tc>
                  <a:txBody>
                    <a:bodyPr/>
                    <a:lstStyle/>
                    <a:p>
                      <a:r>
                        <a:rPr lang="en-US" dirty="0" smtClean="0">
                          <a:solidFill>
                            <a:srgbClr val="000000"/>
                          </a:solidFill>
                        </a:rPr>
                        <a:t>SVR, decision trees,</a:t>
                      </a:r>
                      <a:r>
                        <a:rPr lang="en-US" baseline="0" dirty="0" smtClean="0">
                          <a:solidFill>
                            <a:srgbClr val="000000"/>
                          </a:solidFill>
                        </a:rPr>
                        <a:t> naïve-</a:t>
                      </a:r>
                      <a:r>
                        <a:rPr lang="en-US" baseline="0" dirty="0" err="1" smtClean="0">
                          <a:solidFill>
                            <a:srgbClr val="000000"/>
                          </a:solidFill>
                        </a:rPr>
                        <a:t>bayes</a:t>
                      </a:r>
                      <a:endParaRPr lang="en-US" dirty="0">
                        <a:solidFill>
                          <a:srgbClr val="000000"/>
                        </a:solidFill>
                      </a:endParaRPr>
                    </a:p>
                  </a:txBody>
                  <a:tcPr/>
                </a:tc>
                <a:tc>
                  <a:txBody>
                    <a:bodyPr/>
                    <a:lstStyle/>
                    <a:p>
                      <a:r>
                        <a:rPr lang="en-US" dirty="0" smtClean="0">
                          <a:solidFill>
                            <a:srgbClr val="000000"/>
                          </a:solidFill>
                        </a:rPr>
                        <a:t>Regression and classification techniques</a:t>
                      </a:r>
                      <a:endParaRPr lang="en-US" dirty="0">
                        <a:solidFill>
                          <a:srgbClr val="000000"/>
                        </a:solidFill>
                      </a:endParaRPr>
                    </a:p>
                  </a:txBody>
                  <a:tcPr/>
                </a:tc>
              </a:tr>
              <a:tr h="370840">
                <a:tc>
                  <a:txBody>
                    <a:bodyPr/>
                    <a:lstStyle/>
                    <a:p>
                      <a:r>
                        <a:rPr lang="en-US" dirty="0" smtClean="0">
                          <a:solidFill>
                            <a:srgbClr val="000000"/>
                          </a:solidFill>
                        </a:rPr>
                        <a:t>Non-ML</a:t>
                      </a:r>
                      <a:endParaRPr lang="en-US" dirty="0">
                        <a:solidFill>
                          <a:srgbClr val="000000"/>
                        </a:solidFill>
                      </a:endParaRPr>
                    </a:p>
                  </a:txBody>
                  <a:tcPr/>
                </a:tc>
                <a:tc>
                  <a:txBody>
                    <a:bodyPr/>
                    <a:lstStyle/>
                    <a:p>
                      <a:r>
                        <a:rPr lang="en-US" dirty="0" smtClean="0">
                          <a:solidFill>
                            <a:srgbClr val="000000"/>
                          </a:solidFill>
                        </a:rPr>
                        <a:t>Rule-based learning, statistical</a:t>
                      </a:r>
                      <a:r>
                        <a:rPr lang="en-US" baseline="0" dirty="0" smtClean="0">
                          <a:solidFill>
                            <a:srgbClr val="000000"/>
                          </a:solidFill>
                        </a:rPr>
                        <a:t> analysis techniques</a:t>
                      </a:r>
                      <a:endParaRPr lang="en-US" dirty="0">
                        <a:solidFill>
                          <a:srgbClr val="000000"/>
                        </a:solidFill>
                      </a:endParaRPr>
                    </a:p>
                  </a:txBody>
                  <a:tcPr/>
                </a:tc>
                <a:tc>
                  <a:txBody>
                    <a:bodyPr/>
                    <a:lstStyle/>
                    <a:p>
                      <a:r>
                        <a:rPr lang="en-US" dirty="0" smtClean="0">
                          <a:solidFill>
                            <a:srgbClr val="000000"/>
                          </a:solidFill>
                        </a:rPr>
                        <a:t>Graph opt – min cost, greedy search, SPF</a:t>
                      </a:r>
                      <a:endParaRPr lang="en-US" dirty="0">
                        <a:solidFill>
                          <a:srgbClr val="000000"/>
                        </a:solidFill>
                      </a:endParaRPr>
                    </a:p>
                  </a:txBody>
                  <a:tcPr/>
                </a:tc>
                <a:tc>
                  <a:txBody>
                    <a:bodyPr/>
                    <a:lstStyle/>
                    <a:p>
                      <a:r>
                        <a:rPr lang="en-US" dirty="0" smtClean="0">
                          <a:solidFill>
                            <a:srgbClr val="000000"/>
                          </a:solidFill>
                        </a:rPr>
                        <a:t>Fairness computations, path finding game theory, Markov models, simulations</a:t>
                      </a:r>
                      <a:endParaRPr lang="en-US" dirty="0">
                        <a:solidFill>
                          <a:srgbClr val="000000"/>
                        </a:solidFill>
                      </a:endParaRPr>
                    </a:p>
                  </a:txBody>
                  <a:tcPr/>
                </a:tc>
                <a:tc>
                  <a:txBody>
                    <a:bodyPr/>
                    <a:lstStyle/>
                    <a:p>
                      <a:r>
                        <a:rPr lang="en-US" dirty="0" smtClean="0">
                          <a:solidFill>
                            <a:srgbClr val="000000"/>
                          </a:solidFill>
                        </a:rPr>
                        <a:t>Simulation, greedy algorithms for resource allocation</a:t>
                      </a:r>
                      <a:endParaRPr lang="en-US" dirty="0">
                        <a:solidFill>
                          <a:srgbClr val="000000"/>
                        </a:solidFill>
                      </a:endParaRPr>
                    </a:p>
                  </a:txBody>
                  <a:tcPr/>
                </a:tc>
              </a:tr>
            </a:tbl>
          </a:graphicData>
        </a:graphic>
      </p:graphicFrame>
      <p:sp>
        <p:nvSpPr>
          <p:cNvPr id="7" name="Rounded Rectangle 6"/>
          <p:cNvSpPr/>
          <p:nvPr/>
        </p:nvSpPr>
        <p:spPr>
          <a:xfrm>
            <a:off x="215900" y="2489200"/>
            <a:ext cx="1816100" cy="787400"/>
          </a:xfrm>
          <a:prstGeom prst="round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mtClean="0">
                <a:solidFill>
                  <a:srgbClr val="000000"/>
                </a:solidFill>
              </a:rPr>
              <a:t>Classification, Regression</a:t>
            </a:r>
            <a:endParaRPr lang="en-US">
              <a:solidFill>
                <a:srgbClr val="000000"/>
              </a:solidFill>
            </a:endParaRPr>
          </a:p>
        </p:txBody>
      </p:sp>
      <p:sp>
        <p:nvSpPr>
          <p:cNvPr id="9" name="Oval 8"/>
          <p:cNvSpPr/>
          <p:nvPr/>
        </p:nvSpPr>
        <p:spPr>
          <a:xfrm>
            <a:off x="1993900" y="4140200"/>
            <a:ext cx="1308100" cy="584200"/>
          </a:xfrm>
          <a:prstGeom prst="ellipse">
            <a:avLst/>
          </a:prstGeom>
          <a:noFill/>
          <a:ln w="28575">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3733800" y="3378200"/>
            <a:ext cx="1308100" cy="584200"/>
          </a:xfrm>
          <a:prstGeom prst="ellipse">
            <a:avLst/>
          </a:prstGeom>
          <a:noFill/>
          <a:ln w="28575">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5283200" y="3568700"/>
            <a:ext cx="1308100" cy="584200"/>
          </a:xfrm>
          <a:prstGeom prst="ellipse">
            <a:avLst/>
          </a:prstGeom>
          <a:noFill/>
          <a:ln w="28575">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5334000" y="4673600"/>
            <a:ext cx="1308100" cy="584200"/>
          </a:xfrm>
          <a:prstGeom prst="ellipse">
            <a:avLst/>
          </a:prstGeom>
          <a:noFill/>
          <a:ln w="28575">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p:cNvSpPr/>
          <p:nvPr/>
        </p:nvSpPr>
        <p:spPr>
          <a:xfrm>
            <a:off x="6991350" y="3365500"/>
            <a:ext cx="1308100" cy="584200"/>
          </a:xfrm>
          <a:prstGeom prst="ellipse">
            <a:avLst/>
          </a:prstGeom>
          <a:noFill/>
          <a:ln w="28575">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21137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0" grpId="0" animBg="1"/>
      <p:bldP spid="11" grpId="0" animBg="1"/>
      <p:bldP spid="12" grpId="0" animBg="1"/>
      <p:bldP spid="13"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1"/>
            <p:extLst/>
          </p:nvPr>
        </p:nvGraphicFramePr>
        <p:xfrm>
          <a:off x="457200" y="482600"/>
          <a:ext cx="8229600" cy="5496560"/>
        </p:xfrm>
        <a:graphic>
          <a:graphicData uri="http://schemas.openxmlformats.org/drawingml/2006/table">
            <a:tbl>
              <a:tblPr firstRow="1" bandRow="1">
                <a:tableStyleId>{5C22544A-7EE6-4342-B048-85BDC9FD1C3A}</a:tableStyleId>
              </a:tblPr>
              <a:tblGrid>
                <a:gridCol w="1645920"/>
                <a:gridCol w="1645920"/>
                <a:gridCol w="1645920"/>
                <a:gridCol w="1645920"/>
                <a:gridCol w="1645920"/>
              </a:tblGrid>
              <a:tr h="370840">
                <a:tc>
                  <a:txBody>
                    <a:bodyPr/>
                    <a:lstStyle/>
                    <a:p>
                      <a:endParaRPr lang="en-US" dirty="0">
                        <a:solidFill>
                          <a:srgbClr val="000000"/>
                        </a:solidFill>
                      </a:endParaRPr>
                    </a:p>
                  </a:txBody>
                  <a:tcPr/>
                </a:tc>
                <a:tc>
                  <a:txBody>
                    <a:bodyPr/>
                    <a:lstStyle/>
                    <a:p>
                      <a:r>
                        <a:rPr lang="en-US" dirty="0" smtClean="0">
                          <a:solidFill>
                            <a:srgbClr val="000000"/>
                          </a:solidFill>
                        </a:rPr>
                        <a:t>Cat 1: User traffic analysis</a:t>
                      </a:r>
                      <a:endParaRPr lang="en-US" dirty="0">
                        <a:solidFill>
                          <a:srgbClr val="000000"/>
                        </a:solidFill>
                      </a:endParaRPr>
                    </a:p>
                  </a:txBody>
                  <a:tcPr/>
                </a:tc>
                <a:tc>
                  <a:txBody>
                    <a:bodyPr/>
                    <a:lstStyle/>
                    <a:p>
                      <a:r>
                        <a:rPr lang="en-US" dirty="0" smtClean="0">
                          <a:solidFill>
                            <a:srgbClr val="000000"/>
                          </a:solidFill>
                        </a:rPr>
                        <a:t>Cat 2: Traffic</a:t>
                      </a:r>
                      <a:r>
                        <a:rPr lang="en-US" baseline="0" dirty="0" smtClean="0">
                          <a:solidFill>
                            <a:srgbClr val="000000"/>
                          </a:solidFill>
                        </a:rPr>
                        <a:t> engineering</a:t>
                      </a:r>
                      <a:endParaRPr lang="en-US" dirty="0">
                        <a:solidFill>
                          <a:srgbClr val="000000"/>
                        </a:solidFill>
                      </a:endParaRPr>
                    </a:p>
                  </a:txBody>
                  <a:tcPr/>
                </a:tc>
                <a:tc>
                  <a:txBody>
                    <a:bodyPr/>
                    <a:lstStyle/>
                    <a:p>
                      <a:r>
                        <a:rPr lang="en-US" dirty="0" smtClean="0">
                          <a:solidFill>
                            <a:srgbClr val="000000"/>
                          </a:solidFill>
                        </a:rPr>
                        <a:t>Cat 3: Packet</a:t>
                      </a:r>
                      <a:r>
                        <a:rPr lang="en-US" baseline="0" dirty="0" smtClean="0">
                          <a:solidFill>
                            <a:srgbClr val="000000"/>
                          </a:solidFill>
                        </a:rPr>
                        <a:t> </a:t>
                      </a:r>
                      <a:r>
                        <a:rPr lang="en-US" dirty="0" smtClean="0">
                          <a:solidFill>
                            <a:srgbClr val="000000"/>
                          </a:solidFill>
                        </a:rPr>
                        <a:t>optimization</a:t>
                      </a:r>
                      <a:endParaRPr lang="en-US" dirty="0">
                        <a:solidFill>
                          <a:srgbClr val="000000"/>
                        </a:solidFill>
                      </a:endParaRPr>
                    </a:p>
                  </a:txBody>
                  <a:tcPr/>
                </a:tc>
                <a:tc>
                  <a:txBody>
                    <a:bodyPr/>
                    <a:lstStyle/>
                    <a:p>
                      <a:r>
                        <a:rPr lang="en-US" dirty="0" smtClean="0">
                          <a:solidFill>
                            <a:srgbClr val="000000"/>
                          </a:solidFill>
                        </a:rPr>
                        <a:t>Cat 4: Optimize infrastructure</a:t>
                      </a:r>
                      <a:endParaRPr lang="en-US" dirty="0">
                        <a:solidFill>
                          <a:srgbClr val="000000"/>
                        </a:solidFill>
                      </a:endParaRPr>
                    </a:p>
                  </a:txBody>
                  <a:tcPr/>
                </a:tc>
              </a:tr>
              <a:tr h="370840">
                <a:tc>
                  <a:txBody>
                    <a:bodyPr/>
                    <a:lstStyle/>
                    <a:p>
                      <a:r>
                        <a:rPr lang="en-US" dirty="0" smtClean="0">
                          <a:solidFill>
                            <a:srgbClr val="000000"/>
                          </a:solidFill>
                        </a:rPr>
                        <a:t>Use cases</a:t>
                      </a:r>
                      <a:endParaRPr lang="en-US" dirty="0">
                        <a:solidFill>
                          <a:srgbClr val="000000"/>
                        </a:solidFill>
                      </a:endParaRPr>
                    </a:p>
                  </a:txBody>
                  <a:tcPr/>
                </a:tc>
                <a:tc>
                  <a:txBody>
                    <a:bodyPr/>
                    <a:lstStyle/>
                    <a:p>
                      <a:pPr marL="285750" indent="-285750">
                        <a:buFont typeface="Arial" charset="0"/>
                        <a:buChar char="•"/>
                      </a:pPr>
                      <a:r>
                        <a:rPr lang="en-US" dirty="0" smtClean="0">
                          <a:solidFill>
                            <a:srgbClr val="000000"/>
                          </a:solidFill>
                        </a:rPr>
                        <a:t>Intrusion detection</a:t>
                      </a:r>
                    </a:p>
                    <a:p>
                      <a:pPr marL="285750" indent="-285750">
                        <a:buFont typeface="Arial" charset="0"/>
                        <a:buChar char="•"/>
                      </a:pPr>
                      <a:r>
                        <a:rPr lang="en-US" dirty="0" smtClean="0">
                          <a:solidFill>
                            <a:srgbClr val="000000"/>
                          </a:solidFill>
                        </a:rPr>
                        <a:t>Traffic</a:t>
                      </a:r>
                      <a:r>
                        <a:rPr lang="en-US" baseline="0" dirty="0" smtClean="0">
                          <a:solidFill>
                            <a:srgbClr val="000000"/>
                          </a:solidFill>
                        </a:rPr>
                        <a:t> profiling</a:t>
                      </a:r>
                      <a:endParaRPr lang="en-US" dirty="0">
                        <a:solidFill>
                          <a:srgbClr val="000000"/>
                        </a:solidFill>
                      </a:endParaRPr>
                    </a:p>
                  </a:txBody>
                  <a:tcPr/>
                </a:tc>
                <a:tc>
                  <a:txBody>
                    <a:bodyPr/>
                    <a:lstStyle/>
                    <a:p>
                      <a:r>
                        <a:rPr lang="en-US" dirty="0" smtClean="0">
                          <a:solidFill>
                            <a:srgbClr val="000000"/>
                          </a:solidFill>
                        </a:rPr>
                        <a:t>Classify flows to form optimum topologies</a:t>
                      </a:r>
                      <a:endParaRPr lang="en-US" dirty="0">
                        <a:solidFill>
                          <a:srgbClr val="000000"/>
                        </a:solidFill>
                      </a:endParaRPr>
                    </a:p>
                  </a:txBody>
                  <a:tcPr/>
                </a:tc>
                <a:tc>
                  <a:txBody>
                    <a:bodyPr/>
                    <a:lstStyle/>
                    <a:p>
                      <a:r>
                        <a:rPr lang="en-US" dirty="0" smtClean="0">
                          <a:solidFill>
                            <a:srgbClr val="000000"/>
                          </a:solidFill>
                        </a:rPr>
                        <a:t>Path performance </a:t>
                      </a:r>
                      <a:endParaRPr lang="en-US" dirty="0">
                        <a:solidFill>
                          <a:srgbClr val="000000"/>
                        </a:solidFill>
                      </a:endParaRPr>
                    </a:p>
                  </a:txBody>
                  <a:tcPr/>
                </a:tc>
                <a:tc>
                  <a:txBody>
                    <a:bodyPr/>
                    <a:lstStyle/>
                    <a:p>
                      <a:r>
                        <a:rPr lang="en-US" dirty="0" smtClean="0">
                          <a:solidFill>
                            <a:srgbClr val="000000"/>
                          </a:solidFill>
                        </a:rPr>
                        <a:t>Optimum</a:t>
                      </a:r>
                      <a:r>
                        <a:rPr lang="en-US" baseline="0" dirty="0" smtClean="0">
                          <a:solidFill>
                            <a:srgbClr val="000000"/>
                          </a:solidFill>
                        </a:rPr>
                        <a:t> connections between data centers</a:t>
                      </a:r>
                      <a:endParaRPr lang="en-US" dirty="0">
                        <a:solidFill>
                          <a:srgbClr val="000000"/>
                        </a:solidFill>
                      </a:endParaRPr>
                    </a:p>
                  </a:txBody>
                  <a:tcPr/>
                </a:tc>
              </a:tr>
              <a:tr h="370840">
                <a:tc>
                  <a:txBody>
                    <a:bodyPr/>
                    <a:lstStyle/>
                    <a:p>
                      <a:r>
                        <a:rPr lang="en-US" dirty="0" smtClean="0">
                          <a:solidFill>
                            <a:srgbClr val="000000"/>
                          </a:solidFill>
                        </a:rPr>
                        <a:t>Classification</a:t>
                      </a:r>
                      <a:endParaRPr lang="en-US" dirty="0">
                        <a:solidFill>
                          <a:srgbClr val="000000"/>
                        </a:solidFill>
                      </a:endParaRPr>
                    </a:p>
                  </a:txBody>
                  <a:tcPr/>
                </a:tc>
                <a:tc>
                  <a:txBody>
                    <a:bodyPr/>
                    <a:lstStyle/>
                    <a:p>
                      <a:r>
                        <a:rPr lang="en-US" dirty="0" smtClean="0">
                          <a:solidFill>
                            <a:srgbClr val="000000"/>
                          </a:solidFill>
                        </a:rPr>
                        <a:t>X</a:t>
                      </a:r>
                      <a:endParaRPr lang="en-US" dirty="0">
                        <a:solidFill>
                          <a:srgbClr val="000000"/>
                        </a:solidFill>
                      </a:endParaRPr>
                    </a:p>
                  </a:txBody>
                  <a:tcPr/>
                </a:tc>
                <a:tc>
                  <a:txBody>
                    <a:bodyPr/>
                    <a:lstStyle/>
                    <a:p>
                      <a:r>
                        <a:rPr lang="en-US" dirty="0" smtClean="0">
                          <a:solidFill>
                            <a:srgbClr val="000000"/>
                          </a:solidFill>
                        </a:rPr>
                        <a:t>X</a:t>
                      </a:r>
                      <a:endParaRPr lang="en-US" dirty="0">
                        <a:solidFill>
                          <a:srgbClr val="000000"/>
                        </a:solidFill>
                      </a:endParaRPr>
                    </a:p>
                  </a:txBody>
                  <a:tcPr/>
                </a:tc>
                <a:tc>
                  <a:txBody>
                    <a:bodyPr/>
                    <a:lstStyle/>
                    <a:p>
                      <a:r>
                        <a:rPr lang="en-US" dirty="0" smtClean="0">
                          <a:solidFill>
                            <a:srgbClr val="000000"/>
                          </a:solidFill>
                        </a:rPr>
                        <a:t>X</a:t>
                      </a:r>
                      <a:endParaRPr lang="en-US" dirty="0">
                        <a:solidFill>
                          <a:srgbClr val="000000"/>
                        </a:solidFill>
                      </a:endParaRPr>
                    </a:p>
                  </a:txBody>
                  <a:tcPr/>
                </a:tc>
                <a:tc>
                  <a:txBody>
                    <a:bodyPr/>
                    <a:lstStyle/>
                    <a:p>
                      <a:r>
                        <a:rPr lang="en-US" dirty="0" smtClean="0">
                          <a:solidFill>
                            <a:srgbClr val="000000"/>
                          </a:solidFill>
                        </a:rPr>
                        <a:t>X</a:t>
                      </a:r>
                      <a:endParaRPr lang="en-US" dirty="0">
                        <a:solidFill>
                          <a:srgbClr val="000000"/>
                        </a:solidFill>
                      </a:endParaRPr>
                    </a:p>
                  </a:txBody>
                  <a:tcPr/>
                </a:tc>
              </a:tr>
              <a:tr h="370840">
                <a:tc>
                  <a:txBody>
                    <a:bodyPr/>
                    <a:lstStyle/>
                    <a:p>
                      <a:r>
                        <a:rPr lang="en-US" dirty="0" smtClean="0">
                          <a:solidFill>
                            <a:srgbClr val="000000"/>
                          </a:solidFill>
                        </a:rPr>
                        <a:t>Regression </a:t>
                      </a:r>
                      <a:endParaRPr lang="en-US" dirty="0">
                        <a:solidFill>
                          <a:srgbClr val="000000"/>
                        </a:solidFill>
                      </a:endParaRPr>
                    </a:p>
                  </a:txBody>
                  <a:tcPr/>
                </a:tc>
                <a:tc>
                  <a:txBody>
                    <a:bodyPr/>
                    <a:lstStyle/>
                    <a:p>
                      <a:endParaRPr lang="en-US" dirty="0">
                        <a:solidFill>
                          <a:srgbClr val="000000"/>
                        </a:solidFill>
                      </a:endParaRPr>
                    </a:p>
                  </a:txBody>
                  <a:tcPr/>
                </a:tc>
                <a:tc>
                  <a:txBody>
                    <a:bodyPr/>
                    <a:lstStyle/>
                    <a:p>
                      <a:r>
                        <a:rPr lang="en-US" dirty="0" smtClean="0">
                          <a:solidFill>
                            <a:srgbClr val="000000"/>
                          </a:solidFill>
                        </a:rPr>
                        <a:t>X</a:t>
                      </a:r>
                      <a:endParaRPr lang="en-US" dirty="0">
                        <a:solidFill>
                          <a:srgbClr val="000000"/>
                        </a:solidFill>
                      </a:endParaRPr>
                    </a:p>
                  </a:txBody>
                  <a:tcPr/>
                </a:tc>
                <a:tc>
                  <a:txBody>
                    <a:bodyPr/>
                    <a:lstStyle/>
                    <a:p>
                      <a:r>
                        <a:rPr lang="en-US" dirty="0" smtClean="0">
                          <a:solidFill>
                            <a:srgbClr val="000000"/>
                          </a:solidFill>
                        </a:rPr>
                        <a:t>X</a:t>
                      </a:r>
                      <a:endParaRPr lang="en-US" dirty="0">
                        <a:solidFill>
                          <a:srgbClr val="000000"/>
                        </a:solidFill>
                      </a:endParaRPr>
                    </a:p>
                  </a:txBody>
                  <a:tcPr/>
                </a:tc>
                <a:tc>
                  <a:txBody>
                    <a:bodyPr/>
                    <a:lstStyle/>
                    <a:p>
                      <a:r>
                        <a:rPr lang="en-US" dirty="0" smtClean="0">
                          <a:solidFill>
                            <a:srgbClr val="000000"/>
                          </a:solidFill>
                        </a:rPr>
                        <a:t>X</a:t>
                      </a:r>
                      <a:endParaRPr lang="en-US" dirty="0">
                        <a:solidFill>
                          <a:srgbClr val="000000"/>
                        </a:solidFill>
                      </a:endParaRPr>
                    </a:p>
                  </a:txBody>
                  <a:tcPr/>
                </a:tc>
              </a:tr>
              <a:tr h="284480">
                <a:tc>
                  <a:txBody>
                    <a:bodyPr/>
                    <a:lstStyle/>
                    <a:p>
                      <a:r>
                        <a:rPr lang="en-US" dirty="0" smtClean="0">
                          <a:solidFill>
                            <a:srgbClr val="000000"/>
                          </a:solidFill>
                        </a:rPr>
                        <a:t>Clustering</a:t>
                      </a:r>
                      <a:endParaRPr lang="en-US" dirty="0">
                        <a:solidFill>
                          <a:srgbClr val="000000"/>
                        </a:solidFill>
                      </a:endParaRPr>
                    </a:p>
                  </a:txBody>
                  <a:tcPr/>
                </a:tc>
                <a:tc>
                  <a:txBody>
                    <a:bodyPr/>
                    <a:lstStyle/>
                    <a:p>
                      <a:r>
                        <a:rPr lang="en-US" dirty="0" smtClean="0">
                          <a:solidFill>
                            <a:srgbClr val="000000"/>
                          </a:solidFill>
                        </a:rPr>
                        <a:t>X</a:t>
                      </a:r>
                      <a:endParaRPr lang="en-US" dirty="0">
                        <a:solidFill>
                          <a:srgbClr val="000000"/>
                        </a:solidFill>
                      </a:endParaRPr>
                    </a:p>
                  </a:txBody>
                  <a:tcPr/>
                </a:tc>
                <a:tc>
                  <a:txBody>
                    <a:bodyPr/>
                    <a:lstStyle/>
                    <a:p>
                      <a:endParaRPr lang="en-US" dirty="0">
                        <a:solidFill>
                          <a:srgbClr val="000000"/>
                        </a:solidFill>
                      </a:endParaRPr>
                    </a:p>
                  </a:txBody>
                  <a:tcPr/>
                </a:tc>
                <a:tc>
                  <a:txBody>
                    <a:bodyPr/>
                    <a:lstStyle/>
                    <a:p>
                      <a:endParaRPr lang="en-US" dirty="0">
                        <a:solidFill>
                          <a:srgbClr val="000000"/>
                        </a:solidFill>
                      </a:endParaRPr>
                    </a:p>
                  </a:txBody>
                  <a:tcPr/>
                </a:tc>
                <a:tc>
                  <a:txBody>
                    <a:bodyPr/>
                    <a:lstStyle/>
                    <a:p>
                      <a:endParaRPr lang="en-US" dirty="0">
                        <a:solidFill>
                          <a:srgbClr val="000000"/>
                        </a:solidFill>
                      </a:endParaRPr>
                    </a:p>
                  </a:txBody>
                  <a:tcPr/>
                </a:tc>
              </a:tr>
              <a:tr h="370840">
                <a:tc>
                  <a:txBody>
                    <a:bodyPr/>
                    <a:lstStyle/>
                    <a:p>
                      <a:r>
                        <a:rPr lang="en-US" dirty="0" smtClean="0">
                          <a:solidFill>
                            <a:srgbClr val="000000"/>
                          </a:solidFill>
                        </a:rPr>
                        <a:t>Dimension reduction</a:t>
                      </a:r>
                      <a:endParaRPr lang="en-US" dirty="0">
                        <a:solidFill>
                          <a:srgbClr val="000000"/>
                        </a:solidFill>
                      </a:endParaRPr>
                    </a:p>
                  </a:txBody>
                  <a:tcPr/>
                </a:tc>
                <a:tc>
                  <a:txBody>
                    <a:bodyPr/>
                    <a:lstStyle/>
                    <a:p>
                      <a:endParaRPr lang="en-US" dirty="0">
                        <a:solidFill>
                          <a:srgbClr val="000000"/>
                        </a:solidFill>
                      </a:endParaRPr>
                    </a:p>
                  </a:txBody>
                  <a:tcPr/>
                </a:tc>
                <a:tc>
                  <a:txBody>
                    <a:bodyPr/>
                    <a:lstStyle/>
                    <a:p>
                      <a:endParaRPr lang="en-US" dirty="0">
                        <a:solidFill>
                          <a:srgbClr val="000000"/>
                        </a:solidFill>
                      </a:endParaRPr>
                    </a:p>
                  </a:txBody>
                  <a:tcPr/>
                </a:tc>
                <a:tc>
                  <a:txBody>
                    <a:bodyPr/>
                    <a:lstStyle/>
                    <a:p>
                      <a:endParaRPr lang="en-US" dirty="0">
                        <a:solidFill>
                          <a:srgbClr val="000000"/>
                        </a:solidFill>
                      </a:endParaRPr>
                    </a:p>
                  </a:txBody>
                  <a:tcPr/>
                </a:tc>
                <a:tc>
                  <a:txBody>
                    <a:bodyPr/>
                    <a:lstStyle/>
                    <a:p>
                      <a:endParaRPr lang="en-US" dirty="0">
                        <a:solidFill>
                          <a:srgbClr val="000000"/>
                        </a:solidFill>
                      </a:endParaRPr>
                    </a:p>
                  </a:txBody>
                  <a:tcPr/>
                </a:tc>
              </a:tr>
              <a:tr h="370840">
                <a:tc>
                  <a:txBody>
                    <a:bodyPr/>
                    <a:lstStyle/>
                    <a:p>
                      <a:r>
                        <a:rPr lang="en-US" dirty="0" smtClean="0">
                          <a:solidFill>
                            <a:srgbClr val="000000"/>
                          </a:solidFill>
                        </a:rPr>
                        <a:t>Anomaly detection</a:t>
                      </a:r>
                      <a:endParaRPr lang="en-US" dirty="0">
                        <a:solidFill>
                          <a:srgbClr val="000000"/>
                        </a:solidFill>
                      </a:endParaRPr>
                    </a:p>
                  </a:txBody>
                  <a:tcPr/>
                </a:tc>
                <a:tc>
                  <a:txBody>
                    <a:bodyPr/>
                    <a:lstStyle/>
                    <a:p>
                      <a:r>
                        <a:rPr lang="en-US" dirty="0" smtClean="0">
                          <a:solidFill>
                            <a:srgbClr val="000000"/>
                          </a:solidFill>
                        </a:rPr>
                        <a:t>X</a:t>
                      </a:r>
                      <a:endParaRPr lang="en-US" dirty="0">
                        <a:solidFill>
                          <a:srgbClr val="000000"/>
                        </a:solidFill>
                      </a:endParaRPr>
                    </a:p>
                  </a:txBody>
                  <a:tcPr/>
                </a:tc>
                <a:tc>
                  <a:txBody>
                    <a:bodyPr/>
                    <a:lstStyle/>
                    <a:p>
                      <a:endParaRPr lang="en-US" dirty="0">
                        <a:solidFill>
                          <a:srgbClr val="000000"/>
                        </a:solidFill>
                      </a:endParaRPr>
                    </a:p>
                  </a:txBody>
                  <a:tcPr/>
                </a:tc>
                <a:tc>
                  <a:txBody>
                    <a:bodyPr/>
                    <a:lstStyle/>
                    <a:p>
                      <a:r>
                        <a:rPr lang="en-US" dirty="0" smtClean="0">
                          <a:solidFill>
                            <a:srgbClr val="000000"/>
                          </a:solidFill>
                        </a:rPr>
                        <a:t>X </a:t>
                      </a:r>
                      <a:endParaRPr lang="en-US" dirty="0">
                        <a:solidFill>
                          <a:srgbClr val="000000"/>
                        </a:solidFill>
                      </a:endParaRPr>
                    </a:p>
                  </a:txBody>
                  <a:tcPr/>
                </a:tc>
                <a:tc>
                  <a:txBody>
                    <a:bodyPr/>
                    <a:lstStyle/>
                    <a:p>
                      <a:endParaRPr lang="en-US" dirty="0">
                        <a:solidFill>
                          <a:srgbClr val="000000"/>
                        </a:solidFill>
                      </a:endParaRPr>
                    </a:p>
                  </a:txBody>
                  <a:tcPr/>
                </a:tc>
              </a:tr>
              <a:tr h="370840">
                <a:tc>
                  <a:txBody>
                    <a:bodyPr/>
                    <a:lstStyle/>
                    <a:p>
                      <a:r>
                        <a:rPr lang="en-US" dirty="0" smtClean="0">
                          <a:solidFill>
                            <a:srgbClr val="000000"/>
                          </a:solidFill>
                        </a:rPr>
                        <a:t>Feature</a:t>
                      </a:r>
                      <a:r>
                        <a:rPr lang="en-US" baseline="0" dirty="0" smtClean="0">
                          <a:solidFill>
                            <a:srgbClr val="000000"/>
                          </a:solidFill>
                        </a:rPr>
                        <a:t> learning</a:t>
                      </a:r>
                      <a:endParaRPr lang="en-US" dirty="0">
                        <a:solidFill>
                          <a:srgbClr val="000000"/>
                        </a:solidFill>
                      </a:endParaRPr>
                    </a:p>
                  </a:txBody>
                  <a:tcPr/>
                </a:tc>
                <a:tc>
                  <a:txBody>
                    <a:bodyPr/>
                    <a:lstStyle/>
                    <a:p>
                      <a:endParaRPr lang="en-US" dirty="0">
                        <a:solidFill>
                          <a:srgbClr val="000000"/>
                        </a:solidFill>
                      </a:endParaRPr>
                    </a:p>
                  </a:txBody>
                  <a:tcPr/>
                </a:tc>
                <a:tc>
                  <a:txBody>
                    <a:bodyPr/>
                    <a:lstStyle/>
                    <a:p>
                      <a:endParaRPr lang="en-US" dirty="0">
                        <a:solidFill>
                          <a:srgbClr val="000000"/>
                        </a:solidFill>
                      </a:endParaRPr>
                    </a:p>
                  </a:txBody>
                  <a:tcPr/>
                </a:tc>
                <a:tc>
                  <a:txBody>
                    <a:bodyPr/>
                    <a:lstStyle/>
                    <a:p>
                      <a:endParaRPr lang="en-US" dirty="0">
                        <a:solidFill>
                          <a:srgbClr val="000000"/>
                        </a:solidFill>
                      </a:endParaRPr>
                    </a:p>
                  </a:txBody>
                  <a:tcPr/>
                </a:tc>
                <a:tc>
                  <a:txBody>
                    <a:bodyPr/>
                    <a:lstStyle/>
                    <a:p>
                      <a:endParaRPr lang="en-US" dirty="0">
                        <a:solidFill>
                          <a:srgbClr val="000000"/>
                        </a:solidFill>
                      </a:endParaRPr>
                    </a:p>
                  </a:txBody>
                  <a:tcPr/>
                </a:tc>
              </a:tr>
              <a:tr h="370840">
                <a:tc>
                  <a:txBody>
                    <a:bodyPr/>
                    <a:lstStyle/>
                    <a:p>
                      <a:r>
                        <a:rPr lang="en-US" dirty="0" smtClean="0">
                          <a:solidFill>
                            <a:srgbClr val="000000"/>
                          </a:solidFill>
                        </a:rPr>
                        <a:t>Coupling with devices</a:t>
                      </a:r>
                      <a:endParaRPr lang="en-US" dirty="0">
                        <a:solidFill>
                          <a:srgbClr val="000000"/>
                        </a:solidFill>
                      </a:endParaRPr>
                    </a:p>
                  </a:txBody>
                  <a:tcPr/>
                </a:tc>
                <a:tc>
                  <a:txBody>
                    <a:bodyPr/>
                    <a:lstStyle/>
                    <a:p>
                      <a:endParaRPr lang="en-US" dirty="0">
                        <a:solidFill>
                          <a:srgbClr val="000000"/>
                        </a:solidFill>
                      </a:endParaRPr>
                    </a:p>
                  </a:txBody>
                  <a:tcPr/>
                </a:tc>
                <a:tc>
                  <a:txBody>
                    <a:bodyPr/>
                    <a:lstStyle/>
                    <a:p>
                      <a:endParaRPr lang="en-US" dirty="0">
                        <a:solidFill>
                          <a:srgbClr val="000000"/>
                        </a:solidFill>
                      </a:endParaRPr>
                    </a:p>
                  </a:txBody>
                  <a:tcPr/>
                </a:tc>
                <a:tc>
                  <a:txBody>
                    <a:bodyPr/>
                    <a:lstStyle/>
                    <a:p>
                      <a:endParaRPr lang="en-US" dirty="0">
                        <a:solidFill>
                          <a:srgbClr val="000000"/>
                        </a:solidFill>
                      </a:endParaRPr>
                    </a:p>
                  </a:txBody>
                  <a:tcPr/>
                </a:tc>
                <a:tc>
                  <a:txBody>
                    <a:bodyPr/>
                    <a:lstStyle/>
                    <a:p>
                      <a:r>
                        <a:rPr lang="en-US" dirty="0" smtClean="0">
                          <a:solidFill>
                            <a:srgbClr val="000000"/>
                          </a:solidFill>
                        </a:rPr>
                        <a:t>X</a:t>
                      </a:r>
                      <a:endParaRPr lang="en-US" dirty="0">
                        <a:solidFill>
                          <a:srgbClr val="000000"/>
                        </a:solidFill>
                      </a:endParaRPr>
                    </a:p>
                  </a:txBody>
                  <a:tcPr/>
                </a:tc>
              </a:tr>
            </a:tbl>
          </a:graphicData>
        </a:graphic>
      </p:graphicFrame>
      <p:sp>
        <p:nvSpPr>
          <p:cNvPr id="6" name="Rectangle 5"/>
          <p:cNvSpPr/>
          <p:nvPr/>
        </p:nvSpPr>
        <p:spPr>
          <a:xfrm>
            <a:off x="3835400" y="5410200"/>
            <a:ext cx="1435100" cy="4699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rgbClr val="000000"/>
                </a:solidFill>
              </a:rPr>
              <a:t>Demo using </a:t>
            </a:r>
            <a:r>
              <a:rPr lang="en-US" dirty="0" smtClean="0">
                <a:solidFill>
                  <a:srgbClr val="000000"/>
                </a:solidFill>
              </a:rPr>
              <a:t>simulations</a:t>
            </a:r>
            <a:endParaRPr lang="en-US" dirty="0">
              <a:solidFill>
                <a:srgbClr val="000000"/>
              </a:solidFill>
            </a:endParaRPr>
          </a:p>
        </p:txBody>
      </p:sp>
      <p:sp>
        <p:nvSpPr>
          <p:cNvPr id="7" name="Rectangle 6"/>
          <p:cNvSpPr/>
          <p:nvPr/>
        </p:nvSpPr>
        <p:spPr>
          <a:xfrm>
            <a:off x="355600" y="3505200"/>
            <a:ext cx="8102600" cy="482600"/>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393700" y="4764010"/>
            <a:ext cx="8102600" cy="482600"/>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5066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0000"/>
                </a:solidFill>
              </a:rPr>
              <a:t>Outline</a:t>
            </a:r>
            <a:endParaRPr lang="en-US" dirty="0">
              <a:solidFill>
                <a:srgbClr val="000000"/>
              </a:solidFill>
            </a:endParaRPr>
          </a:p>
        </p:txBody>
      </p:sp>
      <p:sp>
        <p:nvSpPr>
          <p:cNvPr id="3" name="Content Placeholder 2"/>
          <p:cNvSpPr>
            <a:spLocks noGrp="1"/>
          </p:cNvSpPr>
          <p:nvPr>
            <p:ph idx="1"/>
          </p:nvPr>
        </p:nvSpPr>
        <p:spPr>
          <a:xfrm>
            <a:off x="457200" y="1600201"/>
            <a:ext cx="8686800" cy="4344484"/>
          </a:xfrm>
        </p:spPr>
        <p:txBody>
          <a:bodyPr/>
          <a:lstStyle/>
          <a:p>
            <a:r>
              <a:rPr lang="en-US" dirty="0" smtClean="0">
                <a:solidFill>
                  <a:srgbClr val="000000"/>
                </a:solidFill>
              </a:rPr>
              <a:t>ML in general</a:t>
            </a:r>
          </a:p>
          <a:p>
            <a:r>
              <a:rPr lang="en-US" dirty="0" smtClean="0">
                <a:solidFill>
                  <a:srgbClr val="000000"/>
                </a:solidFill>
              </a:rPr>
              <a:t>ML in network research</a:t>
            </a:r>
          </a:p>
          <a:p>
            <a:pPr lvl="1"/>
            <a:r>
              <a:rPr lang="en-US" dirty="0" smtClean="0">
                <a:solidFill>
                  <a:srgbClr val="000000"/>
                </a:solidFill>
              </a:rPr>
              <a:t>Literature Review </a:t>
            </a:r>
            <a:r>
              <a:rPr lang="en-US" dirty="0">
                <a:solidFill>
                  <a:srgbClr val="000000"/>
                </a:solidFill>
              </a:rPr>
              <a:t>of research from [2010 - </a:t>
            </a:r>
            <a:r>
              <a:rPr lang="en-US" dirty="0" smtClean="0">
                <a:solidFill>
                  <a:srgbClr val="000000"/>
                </a:solidFill>
              </a:rPr>
              <a:t>Sept </a:t>
            </a:r>
            <a:r>
              <a:rPr lang="en-US" dirty="0">
                <a:solidFill>
                  <a:srgbClr val="000000"/>
                </a:solidFill>
              </a:rPr>
              <a:t>2017] of ML algorithms in </a:t>
            </a:r>
            <a:r>
              <a:rPr lang="en-US" dirty="0" smtClean="0">
                <a:solidFill>
                  <a:srgbClr val="000000"/>
                </a:solidFill>
              </a:rPr>
              <a:t>WANs</a:t>
            </a:r>
            <a:endParaRPr lang="en-US" dirty="0" smtClean="0">
              <a:solidFill>
                <a:srgbClr val="000000"/>
              </a:solidFill>
            </a:endParaRPr>
          </a:p>
          <a:p>
            <a:pPr lvl="1"/>
            <a:r>
              <a:rPr lang="en-US" dirty="0" smtClean="0">
                <a:solidFill>
                  <a:srgbClr val="000000"/>
                </a:solidFill>
              </a:rPr>
              <a:t>Common </a:t>
            </a:r>
            <a:r>
              <a:rPr lang="en-US" dirty="0" smtClean="0">
                <a:solidFill>
                  <a:srgbClr val="000000"/>
                </a:solidFill>
              </a:rPr>
              <a:t>areas, data involved, what problems solved</a:t>
            </a:r>
            <a:endParaRPr lang="en-US" dirty="0" smtClean="0">
              <a:solidFill>
                <a:srgbClr val="000000"/>
              </a:solidFill>
            </a:endParaRPr>
          </a:p>
          <a:p>
            <a:r>
              <a:rPr lang="en-US" dirty="0" smtClean="0">
                <a:solidFill>
                  <a:srgbClr val="000000"/>
                </a:solidFill>
              </a:rPr>
              <a:t>Road Ahead (unexplored areas) </a:t>
            </a:r>
            <a:endParaRPr lang="en-US" dirty="0" smtClean="0">
              <a:solidFill>
                <a:srgbClr val="000000"/>
              </a:solidFill>
            </a:endParaRPr>
          </a:p>
          <a:p>
            <a:endParaRPr lang="en-US" dirty="0">
              <a:solidFill>
                <a:srgbClr val="000000"/>
              </a:solidFill>
            </a:endParaRPr>
          </a:p>
        </p:txBody>
      </p:sp>
    </p:spTree>
    <p:extLst>
      <p:ext uri="{BB962C8B-B14F-4D97-AF65-F5344CB8AC3E}">
        <p14:creationId xmlns:p14="http://schemas.microsoft.com/office/powerpoint/2010/main" val="97390812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0000"/>
                </a:solidFill>
              </a:rPr>
              <a:t>Data Involved</a:t>
            </a:r>
            <a:endParaRPr lang="en-US" dirty="0">
              <a:solidFill>
                <a:srgbClr val="000000"/>
              </a:solidFill>
            </a:endParaRPr>
          </a:p>
        </p:txBody>
      </p:sp>
      <p:sp>
        <p:nvSpPr>
          <p:cNvPr id="3" name="Content Placeholder 2"/>
          <p:cNvSpPr>
            <a:spLocks noGrp="1"/>
          </p:cNvSpPr>
          <p:nvPr>
            <p:ph idx="1"/>
          </p:nvPr>
        </p:nvSpPr>
        <p:spPr>
          <a:xfrm>
            <a:off x="457200" y="1600201"/>
            <a:ext cx="8686800" cy="4344484"/>
          </a:xfrm>
        </p:spPr>
        <p:txBody>
          <a:bodyPr>
            <a:normAutofit/>
          </a:bodyPr>
          <a:lstStyle/>
          <a:p>
            <a:r>
              <a:rPr lang="en-US" dirty="0" smtClean="0">
                <a:solidFill>
                  <a:srgbClr val="000000"/>
                </a:solidFill>
              </a:rPr>
              <a:t>Range </a:t>
            </a:r>
            <a:r>
              <a:rPr lang="en-US" dirty="0" smtClean="0">
                <a:solidFill>
                  <a:srgbClr val="000000"/>
                </a:solidFill>
              </a:rPr>
              <a:t>from packet data, path properties, IP addresses, </a:t>
            </a:r>
            <a:r>
              <a:rPr lang="en-US" dirty="0" err="1" smtClean="0">
                <a:solidFill>
                  <a:srgbClr val="000000"/>
                </a:solidFill>
              </a:rPr>
              <a:t>QoS</a:t>
            </a:r>
            <a:r>
              <a:rPr lang="en-US" dirty="0" smtClean="0">
                <a:solidFill>
                  <a:srgbClr val="000000"/>
                </a:solidFill>
              </a:rPr>
              <a:t>, TCP/UDP traces, </a:t>
            </a:r>
            <a:r>
              <a:rPr lang="en-US" dirty="0" err="1" smtClean="0">
                <a:solidFill>
                  <a:srgbClr val="000000"/>
                </a:solidFill>
              </a:rPr>
              <a:t>etc</a:t>
            </a:r>
            <a:r>
              <a:rPr lang="is-IS" dirty="0" smtClean="0">
                <a:solidFill>
                  <a:srgbClr val="000000"/>
                </a:solidFill>
              </a:rPr>
              <a:t>…</a:t>
            </a:r>
          </a:p>
          <a:p>
            <a:endParaRPr lang="is-IS" dirty="0">
              <a:solidFill>
                <a:srgbClr val="000000"/>
              </a:solidFill>
            </a:endParaRPr>
          </a:p>
          <a:p>
            <a:endParaRPr lang="is-IS" dirty="0" smtClean="0">
              <a:solidFill>
                <a:srgbClr val="000000"/>
              </a:solidFill>
            </a:endParaRPr>
          </a:p>
          <a:p>
            <a:endParaRPr lang="is-IS" dirty="0">
              <a:solidFill>
                <a:srgbClr val="000000"/>
              </a:solidFill>
            </a:endParaRPr>
          </a:p>
          <a:p>
            <a:endParaRPr lang="is-IS" dirty="0" smtClean="0">
              <a:solidFill>
                <a:srgbClr val="000000"/>
              </a:solidFill>
            </a:endParaRPr>
          </a:p>
          <a:p>
            <a:endParaRPr lang="en-US" dirty="0" smtClean="0">
              <a:solidFill>
                <a:srgbClr val="000000"/>
              </a:solidFill>
            </a:endParaRPr>
          </a:p>
          <a:p>
            <a:pPr lvl="1"/>
            <a:endParaRPr lang="en-US" dirty="0" smtClean="0">
              <a:solidFill>
                <a:srgbClr val="000000"/>
              </a:solidFill>
            </a:endParaRPr>
          </a:p>
          <a:p>
            <a:pPr lvl="1"/>
            <a:endParaRPr lang="en-US" dirty="0">
              <a:solidFill>
                <a:srgbClr val="000000"/>
              </a:solidFill>
            </a:endParaRPr>
          </a:p>
          <a:p>
            <a:pPr lvl="1"/>
            <a:r>
              <a:rPr lang="en-US" dirty="0" smtClean="0">
                <a:solidFill>
                  <a:srgbClr val="000000"/>
                </a:solidFill>
              </a:rPr>
              <a:t>E.g. Google’s </a:t>
            </a:r>
            <a:r>
              <a:rPr lang="en-US" dirty="0">
                <a:solidFill>
                  <a:srgbClr val="000000"/>
                </a:solidFill>
              </a:rPr>
              <a:t>B4 optimizes topology </a:t>
            </a:r>
            <a:r>
              <a:rPr lang="en-US" dirty="0" smtClean="0">
                <a:solidFill>
                  <a:srgbClr val="000000"/>
                </a:solidFill>
              </a:rPr>
              <a:t>to SD WAN (based on </a:t>
            </a:r>
            <a:r>
              <a:rPr lang="en-US" u="sng" dirty="0">
                <a:solidFill>
                  <a:srgbClr val="000000"/>
                </a:solidFill>
              </a:rPr>
              <a:t>demand, packet loss, </a:t>
            </a:r>
            <a:r>
              <a:rPr lang="en-US" u="sng" dirty="0" smtClean="0">
                <a:solidFill>
                  <a:srgbClr val="000000"/>
                </a:solidFill>
              </a:rPr>
              <a:t>utilization</a:t>
            </a:r>
            <a:r>
              <a:rPr lang="en-US" dirty="0" smtClean="0">
                <a:solidFill>
                  <a:srgbClr val="000000"/>
                </a:solidFill>
              </a:rPr>
              <a:t>)</a:t>
            </a:r>
            <a:endParaRPr lang="en-US" dirty="0">
              <a:solidFill>
                <a:srgbClr val="000000"/>
              </a:solidFill>
            </a:endParaRPr>
          </a:p>
        </p:txBody>
      </p:sp>
      <p:graphicFrame>
        <p:nvGraphicFramePr>
          <p:cNvPr id="4" name="Table 3"/>
          <p:cNvGraphicFramePr>
            <a:graphicFrameLocks noGrp="1"/>
          </p:cNvGraphicFramePr>
          <p:nvPr>
            <p:extLst>
              <p:ext uri="{D42A27DB-BD31-4B8C-83A1-F6EECF244321}">
                <p14:modId xmlns:p14="http://schemas.microsoft.com/office/powerpoint/2010/main" val="1899439641"/>
              </p:ext>
            </p:extLst>
          </p:nvPr>
        </p:nvGraphicFramePr>
        <p:xfrm>
          <a:off x="1092200" y="2350043"/>
          <a:ext cx="7467600" cy="2139866"/>
        </p:xfrm>
        <a:graphic>
          <a:graphicData uri="http://schemas.openxmlformats.org/drawingml/2006/table">
            <a:tbl>
              <a:tblPr firstRow="1" bandRow="1">
                <a:tableStyleId>{5C22544A-7EE6-4342-B048-85BDC9FD1C3A}</a:tableStyleId>
              </a:tblPr>
              <a:tblGrid>
                <a:gridCol w="2489200"/>
                <a:gridCol w="2489200"/>
                <a:gridCol w="2489200"/>
              </a:tblGrid>
              <a:tr h="312825">
                <a:tc>
                  <a:txBody>
                    <a:bodyPr/>
                    <a:lstStyle/>
                    <a:p>
                      <a:r>
                        <a:rPr lang="en-US" dirty="0" smtClean="0">
                          <a:solidFill>
                            <a:srgbClr val="000000"/>
                          </a:solidFill>
                        </a:rPr>
                        <a:t>Use cases</a:t>
                      </a:r>
                      <a:endParaRPr lang="en-US" dirty="0">
                        <a:solidFill>
                          <a:srgbClr val="000000"/>
                        </a:solidFill>
                      </a:endParaRPr>
                    </a:p>
                  </a:txBody>
                  <a:tcPr/>
                </a:tc>
                <a:tc>
                  <a:txBody>
                    <a:bodyPr/>
                    <a:lstStyle/>
                    <a:p>
                      <a:r>
                        <a:rPr lang="en-US" dirty="0" smtClean="0">
                          <a:solidFill>
                            <a:srgbClr val="000000"/>
                          </a:solidFill>
                        </a:rPr>
                        <a:t>Focus </a:t>
                      </a:r>
                      <a:endParaRPr lang="en-US" dirty="0">
                        <a:solidFill>
                          <a:srgbClr val="000000"/>
                        </a:solidFill>
                      </a:endParaRPr>
                    </a:p>
                  </a:txBody>
                  <a:tcPr/>
                </a:tc>
                <a:tc>
                  <a:txBody>
                    <a:bodyPr/>
                    <a:lstStyle/>
                    <a:p>
                      <a:r>
                        <a:rPr lang="en-US" dirty="0" smtClean="0">
                          <a:solidFill>
                            <a:srgbClr val="000000"/>
                          </a:solidFill>
                        </a:rPr>
                        <a:t>Data set used</a:t>
                      </a:r>
                      <a:endParaRPr lang="en-US" dirty="0">
                        <a:solidFill>
                          <a:srgbClr val="000000"/>
                        </a:solidFill>
                      </a:endParaRPr>
                    </a:p>
                  </a:txBody>
                  <a:tcPr/>
                </a:tc>
              </a:tr>
              <a:tr h="771350">
                <a:tc>
                  <a:txBody>
                    <a:bodyPr/>
                    <a:lstStyle/>
                    <a:p>
                      <a:r>
                        <a:rPr lang="en-US" dirty="0" smtClean="0">
                          <a:solidFill>
                            <a:srgbClr val="000000"/>
                          </a:solidFill>
                        </a:rPr>
                        <a:t>Category</a:t>
                      </a:r>
                      <a:r>
                        <a:rPr lang="en-US" baseline="0" dirty="0" smtClean="0">
                          <a:solidFill>
                            <a:srgbClr val="000000"/>
                          </a:solidFill>
                        </a:rPr>
                        <a:t> 3: Packet-level optimization</a:t>
                      </a:r>
                      <a:endParaRPr lang="en-US" dirty="0">
                        <a:solidFill>
                          <a:srgbClr val="000000"/>
                        </a:solidFill>
                      </a:endParaRPr>
                    </a:p>
                  </a:txBody>
                  <a:tcPr/>
                </a:tc>
                <a:tc>
                  <a:txBody>
                    <a:bodyPr/>
                    <a:lstStyle/>
                    <a:p>
                      <a:r>
                        <a:rPr lang="en-US" dirty="0" smtClean="0">
                          <a:solidFill>
                            <a:srgbClr val="000000"/>
                          </a:solidFill>
                        </a:rPr>
                        <a:t>VM resources</a:t>
                      </a:r>
                      <a:endParaRPr lang="en-US" dirty="0">
                        <a:solidFill>
                          <a:srgbClr val="000000"/>
                        </a:solidFill>
                      </a:endParaRPr>
                    </a:p>
                  </a:txBody>
                  <a:tcPr/>
                </a:tc>
                <a:tc>
                  <a:txBody>
                    <a:bodyPr/>
                    <a:lstStyle/>
                    <a:p>
                      <a:r>
                        <a:rPr lang="en-US" dirty="0" smtClean="0">
                          <a:solidFill>
                            <a:srgbClr val="000000"/>
                          </a:solidFill>
                        </a:rPr>
                        <a:t>Fairness schemes, MTTF, MTTR, </a:t>
                      </a:r>
                      <a:r>
                        <a:rPr lang="en-US" dirty="0" err="1" smtClean="0">
                          <a:solidFill>
                            <a:srgbClr val="000000"/>
                          </a:solidFill>
                        </a:rPr>
                        <a:t>Netflow</a:t>
                      </a:r>
                      <a:endParaRPr lang="en-US" dirty="0">
                        <a:solidFill>
                          <a:srgbClr val="000000"/>
                        </a:solidFill>
                      </a:endParaRPr>
                    </a:p>
                  </a:txBody>
                  <a:tcPr/>
                </a:tc>
              </a:tr>
              <a:tr h="1002756">
                <a:tc>
                  <a:txBody>
                    <a:bodyPr/>
                    <a:lstStyle/>
                    <a:p>
                      <a:r>
                        <a:rPr lang="en-US" dirty="0" smtClean="0">
                          <a:solidFill>
                            <a:srgbClr val="000000"/>
                          </a:solidFill>
                        </a:rPr>
                        <a:t>Category</a:t>
                      </a:r>
                      <a:r>
                        <a:rPr lang="en-US" baseline="0" dirty="0" smtClean="0">
                          <a:solidFill>
                            <a:srgbClr val="000000"/>
                          </a:solidFill>
                        </a:rPr>
                        <a:t> 4: Infrastructure optimization</a:t>
                      </a:r>
                      <a:endParaRPr lang="en-US" dirty="0">
                        <a:solidFill>
                          <a:srgbClr val="000000"/>
                        </a:solidFill>
                      </a:endParaRPr>
                    </a:p>
                  </a:txBody>
                  <a:tcPr/>
                </a:tc>
                <a:tc>
                  <a:txBody>
                    <a:bodyPr/>
                    <a:lstStyle/>
                    <a:p>
                      <a:r>
                        <a:rPr lang="en-US" dirty="0" smtClean="0">
                          <a:solidFill>
                            <a:srgbClr val="000000"/>
                          </a:solidFill>
                        </a:rPr>
                        <a:t>Flow tables, controller placements</a:t>
                      </a:r>
                      <a:endParaRPr lang="en-US" dirty="0">
                        <a:solidFill>
                          <a:srgbClr val="000000"/>
                        </a:solidFill>
                      </a:endParaRPr>
                    </a:p>
                  </a:txBody>
                  <a:tcPr/>
                </a:tc>
                <a:tc>
                  <a:txBody>
                    <a:bodyPr/>
                    <a:lstStyle/>
                    <a:p>
                      <a:r>
                        <a:rPr lang="en-US" dirty="0" smtClean="0">
                          <a:solidFill>
                            <a:srgbClr val="000000"/>
                          </a:solidFill>
                        </a:rPr>
                        <a:t>No. of jobs running, VM</a:t>
                      </a:r>
                      <a:r>
                        <a:rPr lang="en-US" baseline="0" dirty="0" smtClean="0">
                          <a:solidFill>
                            <a:srgbClr val="000000"/>
                          </a:solidFill>
                        </a:rPr>
                        <a:t> data, CPU usage, Application data</a:t>
                      </a:r>
                      <a:endParaRPr lang="en-US" dirty="0">
                        <a:solidFill>
                          <a:srgbClr val="000000"/>
                        </a:solidFill>
                      </a:endParaRPr>
                    </a:p>
                  </a:txBody>
                  <a:tcPr/>
                </a:tc>
              </a:tr>
            </a:tbl>
          </a:graphicData>
        </a:graphic>
      </p:graphicFrame>
    </p:spTree>
    <p:extLst>
      <p:ext uri="{BB962C8B-B14F-4D97-AF65-F5344CB8AC3E}">
        <p14:creationId xmlns:p14="http://schemas.microsoft.com/office/powerpoint/2010/main" val="154543249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0000"/>
                </a:solidFill>
              </a:rPr>
              <a:t>Road Ahead</a:t>
            </a:r>
            <a:r>
              <a:rPr lang="is-IS" dirty="0" smtClean="0">
                <a:solidFill>
                  <a:srgbClr val="000000"/>
                </a:solidFill>
              </a:rPr>
              <a:t>…</a:t>
            </a:r>
            <a:endParaRPr lang="en-US" dirty="0">
              <a:solidFill>
                <a:srgbClr val="000000"/>
              </a:solidFill>
            </a:endParaRPr>
          </a:p>
        </p:txBody>
      </p:sp>
      <p:sp>
        <p:nvSpPr>
          <p:cNvPr id="3" name="Text Placeholder 2"/>
          <p:cNvSpPr>
            <a:spLocks noGrp="1"/>
          </p:cNvSpPr>
          <p:nvPr>
            <p:ph type="body" idx="1"/>
          </p:nvPr>
        </p:nvSpPr>
        <p:spPr/>
        <p:txBody>
          <a:bodyPr/>
          <a:lstStyle/>
          <a:p>
            <a:endParaRPr lang="en-US"/>
          </a:p>
        </p:txBody>
      </p:sp>
      <p:pic>
        <p:nvPicPr>
          <p:cNvPr id="4" name="Content Placeholder 80"/>
          <p:cNvPicPr>
            <a:picLocks noChangeAspect="1"/>
          </p:cNvPicPr>
          <p:nvPr/>
        </p:nvPicPr>
        <p:blipFill>
          <a:blip r:embed="rId2"/>
          <a:stretch>
            <a:fillRect/>
          </a:stretch>
        </p:blipFill>
        <p:spPr>
          <a:xfrm>
            <a:off x="5562600" y="2660650"/>
            <a:ext cx="3124200" cy="1727200"/>
          </a:xfrm>
          <a:prstGeom prst="rect">
            <a:avLst/>
          </a:prstGeom>
        </p:spPr>
      </p:pic>
    </p:spTree>
    <p:extLst>
      <p:ext uri="{BB962C8B-B14F-4D97-AF65-F5344CB8AC3E}">
        <p14:creationId xmlns:p14="http://schemas.microsoft.com/office/powerpoint/2010/main" val="198312976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0000"/>
                </a:solidFill>
              </a:rPr>
              <a:t>Lots of Areas still Under-developed</a:t>
            </a:r>
            <a:endParaRPr lang="en-US" dirty="0">
              <a:solidFill>
                <a:srgbClr val="000000"/>
              </a:solidFill>
            </a:endParaRPr>
          </a:p>
        </p:txBody>
      </p:sp>
      <p:sp>
        <p:nvSpPr>
          <p:cNvPr id="3" name="Content Placeholder 2"/>
          <p:cNvSpPr>
            <a:spLocks noGrp="1"/>
          </p:cNvSpPr>
          <p:nvPr>
            <p:ph idx="1"/>
          </p:nvPr>
        </p:nvSpPr>
        <p:spPr>
          <a:xfrm>
            <a:off x="382164" y="1498600"/>
            <a:ext cx="4110625" cy="5359400"/>
          </a:xfrm>
        </p:spPr>
        <p:txBody>
          <a:bodyPr>
            <a:normAutofit/>
          </a:bodyPr>
          <a:lstStyle/>
          <a:p>
            <a:r>
              <a:rPr lang="en-US" dirty="0" smtClean="0">
                <a:solidFill>
                  <a:srgbClr val="000000"/>
                </a:solidFill>
              </a:rPr>
              <a:t>Networks are mostly graph optimization problems:  Applying ML techniques is unique</a:t>
            </a:r>
          </a:p>
          <a:p>
            <a:endParaRPr lang="en-US" dirty="0" smtClean="0">
              <a:solidFill>
                <a:srgbClr val="000000"/>
              </a:solidFill>
            </a:endParaRPr>
          </a:p>
          <a:p>
            <a:endParaRPr lang="en-US" dirty="0">
              <a:solidFill>
                <a:srgbClr val="000000"/>
              </a:solidFill>
            </a:endParaRPr>
          </a:p>
          <a:p>
            <a:r>
              <a:rPr lang="en-US" dirty="0" smtClean="0">
                <a:solidFill>
                  <a:srgbClr val="000000"/>
                </a:solidFill>
              </a:rPr>
              <a:t>Identify what </a:t>
            </a:r>
            <a:r>
              <a:rPr lang="en-US" dirty="0" smtClean="0">
                <a:solidFill>
                  <a:srgbClr val="000000"/>
                </a:solidFill>
              </a:rPr>
              <a:t>we want to </a:t>
            </a:r>
            <a:r>
              <a:rPr lang="en-US" dirty="0" smtClean="0">
                <a:solidFill>
                  <a:srgbClr val="000000"/>
                </a:solidFill>
              </a:rPr>
              <a:t>achieve along the pipeline:</a:t>
            </a:r>
            <a:endParaRPr lang="en-US" dirty="0">
              <a:solidFill>
                <a:srgbClr val="000000"/>
              </a:solidFill>
            </a:endParaRPr>
          </a:p>
          <a:p>
            <a:endParaRPr lang="en-US" dirty="0" smtClean="0">
              <a:solidFill>
                <a:srgbClr val="000000"/>
              </a:solidFill>
            </a:endParaRPr>
          </a:p>
          <a:p>
            <a:endParaRPr lang="en-US" dirty="0" smtClean="0">
              <a:solidFill>
                <a:srgbClr val="000000"/>
              </a:solidFill>
            </a:endParaRPr>
          </a:p>
          <a:p>
            <a:endParaRPr lang="en-US" dirty="0" smtClean="0">
              <a:solidFill>
                <a:srgbClr val="000000"/>
              </a:solidFill>
            </a:endParaRPr>
          </a:p>
          <a:p>
            <a:endParaRPr lang="en-US" dirty="0">
              <a:solidFill>
                <a:srgbClr val="000000"/>
              </a:solidFill>
            </a:endParaRPr>
          </a:p>
          <a:p>
            <a:endParaRPr lang="en-US" dirty="0" smtClean="0">
              <a:solidFill>
                <a:srgbClr val="FF0000"/>
              </a:solidFill>
            </a:endParaRPr>
          </a:p>
        </p:txBody>
      </p:sp>
      <p:sp>
        <p:nvSpPr>
          <p:cNvPr id="5" name="Rectangle 4"/>
          <p:cNvSpPr/>
          <p:nvPr/>
        </p:nvSpPr>
        <p:spPr>
          <a:xfrm>
            <a:off x="1208276" y="4152902"/>
            <a:ext cx="1709697" cy="565767"/>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smtClean="0">
                <a:solidFill>
                  <a:srgbClr val="000000"/>
                </a:solidFill>
              </a:rPr>
              <a:t>Understanding (Classification)</a:t>
            </a:r>
            <a:endParaRPr lang="en-US" sz="1600" dirty="0" smtClean="0">
              <a:solidFill>
                <a:srgbClr val="000000"/>
              </a:solidFill>
            </a:endParaRPr>
          </a:p>
        </p:txBody>
      </p:sp>
      <p:sp>
        <p:nvSpPr>
          <p:cNvPr id="6" name="Rectangle 5"/>
          <p:cNvSpPr/>
          <p:nvPr/>
        </p:nvSpPr>
        <p:spPr>
          <a:xfrm>
            <a:off x="3728994" y="4152902"/>
            <a:ext cx="1347979" cy="565767"/>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rgbClr val="000000"/>
                </a:solidFill>
              </a:rPr>
              <a:t>Prediction</a:t>
            </a:r>
          </a:p>
        </p:txBody>
      </p:sp>
      <p:sp>
        <p:nvSpPr>
          <p:cNvPr id="7" name="Rectangle 6"/>
          <p:cNvSpPr/>
          <p:nvPr/>
        </p:nvSpPr>
        <p:spPr>
          <a:xfrm>
            <a:off x="5887994" y="4152901"/>
            <a:ext cx="1347979" cy="565767"/>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smtClean="0">
                <a:solidFill>
                  <a:srgbClr val="000000"/>
                </a:solidFill>
              </a:rPr>
              <a:t>Action</a:t>
            </a:r>
            <a:endParaRPr lang="en-US" sz="1600" dirty="0" smtClean="0">
              <a:solidFill>
                <a:srgbClr val="000000"/>
              </a:solidFill>
            </a:endParaRPr>
          </a:p>
        </p:txBody>
      </p:sp>
      <p:cxnSp>
        <p:nvCxnSpPr>
          <p:cNvPr id="9" name="Straight Arrow Connector 8"/>
          <p:cNvCxnSpPr>
            <a:stCxn id="5" idx="3"/>
            <a:endCxn id="6" idx="1"/>
          </p:cNvCxnSpPr>
          <p:nvPr/>
        </p:nvCxnSpPr>
        <p:spPr>
          <a:xfrm>
            <a:off x="2917973" y="4435786"/>
            <a:ext cx="811021" cy="0"/>
          </a:xfrm>
          <a:prstGeom prst="straightConnector1">
            <a:avLst/>
          </a:prstGeom>
          <a:ln>
            <a:solidFill>
              <a:srgbClr val="000000"/>
            </a:solidFill>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a:off x="5076973" y="4435784"/>
            <a:ext cx="811021" cy="0"/>
          </a:xfrm>
          <a:prstGeom prst="straightConnector1">
            <a:avLst/>
          </a:prstGeom>
          <a:ln>
            <a:solidFill>
              <a:srgbClr val="000000"/>
            </a:solidFill>
            <a:tailEnd type="triangle"/>
          </a:ln>
        </p:spPr>
        <p:style>
          <a:lnRef idx="2">
            <a:schemeClr val="accent1"/>
          </a:lnRef>
          <a:fillRef idx="0">
            <a:schemeClr val="accent1"/>
          </a:fillRef>
          <a:effectRef idx="1">
            <a:schemeClr val="accent1"/>
          </a:effectRef>
          <a:fontRef idx="minor">
            <a:schemeClr val="tx1"/>
          </a:fontRef>
        </p:style>
      </p:cxnSp>
      <p:sp>
        <p:nvSpPr>
          <p:cNvPr id="4" name="TextBox 3"/>
          <p:cNvSpPr txBox="1"/>
          <p:nvPr/>
        </p:nvSpPr>
        <p:spPr>
          <a:xfrm>
            <a:off x="6324600" y="4629845"/>
            <a:ext cx="2794000" cy="1015663"/>
          </a:xfrm>
          <a:prstGeom prst="rect">
            <a:avLst/>
          </a:prstGeom>
          <a:solidFill>
            <a:srgbClr val="92D050"/>
          </a:solidFill>
        </p:spPr>
        <p:txBody>
          <a:bodyPr wrap="square" rtlCol="0">
            <a:spAutoFit/>
          </a:bodyPr>
          <a:lstStyle/>
          <a:p>
            <a:pPr>
              <a:spcBef>
                <a:spcPts val="880"/>
              </a:spcBef>
              <a:buClr>
                <a:srgbClr val="2DB2CF"/>
              </a:buClr>
            </a:pPr>
            <a:r>
              <a:rPr lang="en-US" sz="2000" dirty="0" smtClean="0">
                <a:solidFill>
                  <a:srgbClr val="000000"/>
                </a:solidFill>
              </a:rPr>
              <a:t>Link with devices (SDN, NFV, </a:t>
            </a:r>
            <a:r>
              <a:rPr lang="en-US" sz="2000" dirty="0" err="1" smtClean="0">
                <a:solidFill>
                  <a:srgbClr val="000000"/>
                </a:solidFill>
              </a:rPr>
              <a:t>etc</a:t>
            </a:r>
            <a:r>
              <a:rPr lang="en-US" sz="2000" dirty="0" smtClean="0">
                <a:solidFill>
                  <a:srgbClr val="000000"/>
                </a:solidFill>
              </a:rPr>
              <a:t>), but what are the ‘knobs’ we can alter?</a:t>
            </a:r>
            <a:endParaRPr lang="en-US" sz="2000" dirty="0" smtClean="0">
              <a:solidFill>
                <a:srgbClr val="000000"/>
              </a:solidFill>
            </a:endParaRPr>
          </a:p>
        </p:txBody>
      </p:sp>
      <p:cxnSp>
        <p:nvCxnSpPr>
          <p:cNvPr id="11" name="Straight Arrow Connector 10"/>
          <p:cNvCxnSpPr/>
          <p:nvPr/>
        </p:nvCxnSpPr>
        <p:spPr>
          <a:xfrm flipH="1" flipV="1">
            <a:off x="7023137" y="4362534"/>
            <a:ext cx="431800" cy="257403"/>
          </a:xfrm>
          <a:prstGeom prst="straightConnector1">
            <a:avLst/>
          </a:prstGeom>
          <a:ln>
            <a:solidFill>
              <a:srgbClr val="000000"/>
            </a:solidFill>
            <a:tailEnd type="triangle"/>
          </a:ln>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1076209" y="5892375"/>
            <a:ext cx="6565900" cy="1131079"/>
          </a:xfrm>
          <a:prstGeom prst="rect">
            <a:avLst/>
          </a:prstGeom>
          <a:noFill/>
        </p:spPr>
        <p:txBody>
          <a:bodyPr wrap="square" rtlCol="0">
            <a:spAutoFit/>
          </a:bodyPr>
          <a:lstStyle/>
          <a:p>
            <a:pPr marL="0" lvl="1">
              <a:spcBef>
                <a:spcPts val="880"/>
              </a:spcBef>
              <a:buClr>
                <a:srgbClr val="2DB2CF"/>
              </a:buClr>
            </a:pPr>
            <a:r>
              <a:rPr lang="en-US" sz="2000" i="1" dirty="0">
                <a:solidFill>
                  <a:srgbClr val="000000"/>
                </a:solidFill>
              </a:rPr>
              <a:t>ML research focuses on game strategies. We don</a:t>
            </a:r>
            <a:r>
              <a:rPr lang="uk-UA" sz="2000" i="1" dirty="0">
                <a:solidFill>
                  <a:srgbClr val="000000"/>
                </a:solidFill>
              </a:rPr>
              <a:t>’</a:t>
            </a:r>
            <a:r>
              <a:rPr lang="en-US" sz="2000" i="1" dirty="0">
                <a:solidFill>
                  <a:srgbClr val="000000"/>
                </a:solidFill>
              </a:rPr>
              <a:t>t have similar “strategies” in </a:t>
            </a:r>
            <a:r>
              <a:rPr lang="en-US" sz="2000" i="1" dirty="0" smtClean="0">
                <a:solidFill>
                  <a:srgbClr val="000000"/>
                </a:solidFill>
              </a:rPr>
              <a:t>networks!</a:t>
            </a:r>
            <a:endParaRPr lang="en-US" sz="2000" i="1" dirty="0">
              <a:solidFill>
                <a:srgbClr val="000000"/>
              </a:solidFill>
            </a:endParaRPr>
          </a:p>
          <a:p>
            <a:pPr>
              <a:spcBef>
                <a:spcPts val="880"/>
              </a:spcBef>
              <a:buClr>
                <a:srgbClr val="2DB2CF"/>
              </a:buClr>
            </a:pPr>
            <a:endParaRPr lang="en-US" sz="2000" i="1" dirty="0" smtClean="0">
              <a:solidFill>
                <a:srgbClr val="58585B"/>
              </a:solidFill>
            </a:endParaRPr>
          </a:p>
        </p:txBody>
      </p:sp>
      <p:sp>
        <p:nvSpPr>
          <p:cNvPr id="15" name="Rectangle 14"/>
          <p:cNvSpPr/>
          <p:nvPr/>
        </p:nvSpPr>
        <p:spPr>
          <a:xfrm>
            <a:off x="5142682" y="1361707"/>
            <a:ext cx="3369578" cy="2046684"/>
          </a:xfrm>
          <a:prstGeom prst="rect">
            <a:avLst/>
          </a:prstGeom>
          <a:noFill/>
          <a:ln w="190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sp>
        <p:nvSpPr>
          <p:cNvPr id="16" name="TextBox 15"/>
          <p:cNvSpPr txBox="1"/>
          <p:nvPr/>
        </p:nvSpPr>
        <p:spPr>
          <a:xfrm>
            <a:off x="5138037" y="1332246"/>
            <a:ext cx="2338717" cy="300082"/>
          </a:xfrm>
          <a:prstGeom prst="rect">
            <a:avLst/>
          </a:prstGeom>
          <a:noFill/>
        </p:spPr>
        <p:txBody>
          <a:bodyPr wrap="none" rtlCol="0">
            <a:spAutoFit/>
          </a:bodyPr>
          <a:lstStyle/>
          <a:p>
            <a:r>
              <a:rPr lang="en-US" sz="1350" b="1" dirty="0">
                <a:solidFill>
                  <a:srgbClr val="000000"/>
                </a:solidFill>
              </a:rPr>
              <a:t>Reinforcement Learning </a:t>
            </a:r>
            <a:r>
              <a:rPr lang="en-US" sz="1350" b="1" dirty="0" smtClean="0">
                <a:solidFill>
                  <a:srgbClr val="000000"/>
                </a:solidFill>
              </a:rPr>
              <a:t>Agent</a:t>
            </a:r>
            <a:endParaRPr lang="en-US" sz="1350" b="1" dirty="0">
              <a:solidFill>
                <a:srgbClr val="000000"/>
              </a:solidFill>
            </a:endParaRPr>
          </a:p>
        </p:txBody>
      </p:sp>
      <p:sp>
        <p:nvSpPr>
          <p:cNvPr id="17" name="TextBox 16"/>
          <p:cNvSpPr txBox="1"/>
          <p:nvPr/>
        </p:nvSpPr>
        <p:spPr>
          <a:xfrm>
            <a:off x="5334121" y="2089110"/>
            <a:ext cx="831731" cy="784830"/>
          </a:xfrm>
          <a:prstGeom prst="rect">
            <a:avLst/>
          </a:prstGeom>
          <a:noFill/>
          <a:ln w="19050" cmpd="sng">
            <a:solidFill>
              <a:schemeClr val="tx1"/>
            </a:solidFill>
          </a:ln>
        </p:spPr>
        <p:txBody>
          <a:bodyPr wrap="square" rtlCol="0">
            <a:spAutoFit/>
          </a:bodyPr>
          <a:lstStyle/>
          <a:p>
            <a:pPr algn="ctr"/>
            <a:endParaRPr lang="en-US" sz="1500" dirty="0"/>
          </a:p>
          <a:p>
            <a:pPr algn="ctr"/>
            <a:r>
              <a:rPr lang="en-US" sz="1500" dirty="0"/>
              <a:t>State</a:t>
            </a:r>
            <a:r>
              <a:rPr lang="en-US" sz="1500" i="1" dirty="0"/>
              <a:t> </a:t>
            </a:r>
            <a:r>
              <a:rPr lang="en-US" sz="1500" i="1" dirty="0"/>
              <a:t>s</a:t>
            </a:r>
          </a:p>
          <a:p>
            <a:pPr algn="ctr"/>
            <a:endParaRPr lang="en-US" sz="1500" dirty="0"/>
          </a:p>
        </p:txBody>
      </p:sp>
      <p:sp>
        <p:nvSpPr>
          <p:cNvPr id="18" name="Oval 17"/>
          <p:cNvSpPr/>
          <p:nvPr/>
        </p:nvSpPr>
        <p:spPr>
          <a:xfrm>
            <a:off x="6658018" y="2196330"/>
            <a:ext cx="110967" cy="110967"/>
          </a:xfrm>
          <a:prstGeom prst="ellipse">
            <a:avLst/>
          </a:prstGeom>
          <a:noFill/>
          <a:ln w="1905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9" name="Oval 18"/>
          <p:cNvSpPr/>
          <p:nvPr/>
        </p:nvSpPr>
        <p:spPr>
          <a:xfrm>
            <a:off x="6658018" y="2414501"/>
            <a:ext cx="110967" cy="110967"/>
          </a:xfrm>
          <a:prstGeom prst="ellipse">
            <a:avLst/>
          </a:prstGeom>
          <a:noFill/>
          <a:ln w="1905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20" name="Oval 19"/>
          <p:cNvSpPr/>
          <p:nvPr/>
        </p:nvSpPr>
        <p:spPr>
          <a:xfrm>
            <a:off x="6658018" y="2637813"/>
            <a:ext cx="110967" cy="110967"/>
          </a:xfrm>
          <a:prstGeom prst="ellipse">
            <a:avLst/>
          </a:prstGeom>
          <a:noFill/>
          <a:ln w="1905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21" name="Oval 20"/>
          <p:cNvSpPr/>
          <p:nvPr/>
        </p:nvSpPr>
        <p:spPr>
          <a:xfrm>
            <a:off x="7125006" y="2196330"/>
            <a:ext cx="110967" cy="110967"/>
          </a:xfrm>
          <a:prstGeom prst="ellipse">
            <a:avLst/>
          </a:prstGeom>
          <a:noFill/>
          <a:ln w="1905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22" name="Oval 21"/>
          <p:cNvSpPr/>
          <p:nvPr/>
        </p:nvSpPr>
        <p:spPr>
          <a:xfrm>
            <a:off x="7125006" y="2414501"/>
            <a:ext cx="110967" cy="110967"/>
          </a:xfrm>
          <a:prstGeom prst="ellipse">
            <a:avLst/>
          </a:prstGeom>
          <a:noFill/>
          <a:ln w="1905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23" name="Oval 22"/>
          <p:cNvSpPr/>
          <p:nvPr/>
        </p:nvSpPr>
        <p:spPr>
          <a:xfrm>
            <a:off x="7125006" y="2637813"/>
            <a:ext cx="110967" cy="110967"/>
          </a:xfrm>
          <a:prstGeom prst="ellipse">
            <a:avLst/>
          </a:prstGeom>
          <a:noFill/>
          <a:ln w="1905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24" name="Oval 23"/>
          <p:cNvSpPr/>
          <p:nvPr/>
        </p:nvSpPr>
        <p:spPr>
          <a:xfrm>
            <a:off x="6661351" y="2860299"/>
            <a:ext cx="110967" cy="110967"/>
          </a:xfrm>
          <a:prstGeom prst="ellipse">
            <a:avLst/>
          </a:prstGeom>
          <a:noFill/>
          <a:ln w="1905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25" name="Oval 24"/>
          <p:cNvSpPr/>
          <p:nvPr/>
        </p:nvSpPr>
        <p:spPr>
          <a:xfrm>
            <a:off x="7128339" y="2860299"/>
            <a:ext cx="110967" cy="110967"/>
          </a:xfrm>
          <a:prstGeom prst="ellipse">
            <a:avLst/>
          </a:prstGeom>
          <a:noFill/>
          <a:ln w="1905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26" name="Oval 25"/>
          <p:cNvSpPr/>
          <p:nvPr/>
        </p:nvSpPr>
        <p:spPr>
          <a:xfrm>
            <a:off x="7642109" y="2118359"/>
            <a:ext cx="110967" cy="110967"/>
          </a:xfrm>
          <a:prstGeom prst="ellipse">
            <a:avLst/>
          </a:prstGeom>
          <a:noFill/>
          <a:ln w="1905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27" name="Oval 26"/>
          <p:cNvSpPr/>
          <p:nvPr/>
        </p:nvSpPr>
        <p:spPr>
          <a:xfrm>
            <a:off x="7642109" y="2335269"/>
            <a:ext cx="110967" cy="110967"/>
          </a:xfrm>
          <a:prstGeom prst="ellipse">
            <a:avLst/>
          </a:prstGeom>
          <a:noFill/>
          <a:ln w="1905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28" name="Oval 27"/>
          <p:cNvSpPr/>
          <p:nvPr/>
        </p:nvSpPr>
        <p:spPr>
          <a:xfrm>
            <a:off x="7642109" y="2556225"/>
            <a:ext cx="110967" cy="110967"/>
          </a:xfrm>
          <a:prstGeom prst="ellipse">
            <a:avLst/>
          </a:prstGeom>
          <a:noFill/>
          <a:ln w="1905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cxnSp>
        <p:nvCxnSpPr>
          <p:cNvPr id="29" name="Straight Connector 28"/>
          <p:cNvCxnSpPr/>
          <p:nvPr/>
        </p:nvCxnSpPr>
        <p:spPr>
          <a:xfrm flipV="1">
            <a:off x="6167518" y="2251814"/>
            <a:ext cx="490500" cy="55484"/>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a:off x="6167518" y="2595727"/>
            <a:ext cx="490500" cy="97570"/>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a:off x="6165851" y="2469984"/>
            <a:ext cx="492167" cy="0"/>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a:xfrm>
            <a:off x="6162241" y="2745011"/>
            <a:ext cx="499110" cy="170771"/>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a:off x="6768985" y="2251814"/>
            <a:ext cx="356021" cy="0"/>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p:nvCxnSpPr>
        <p:spPr>
          <a:xfrm>
            <a:off x="6768985" y="2469984"/>
            <a:ext cx="356021" cy="0"/>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a:off x="6768985" y="2693297"/>
            <a:ext cx="356021" cy="0"/>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a:off x="6772318" y="2915782"/>
            <a:ext cx="356021" cy="0"/>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flipV="1">
            <a:off x="6768985" y="2251814"/>
            <a:ext cx="356021" cy="218171"/>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p:nvCxnSpPr>
        <p:spPr>
          <a:xfrm>
            <a:off x="6768985" y="2251814"/>
            <a:ext cx="356021" cy="218171"/>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p:nvCxnSpPr>
        <p:spPr>
          <a:xfrm>
            <a:off x="6768985" y="2251814"/>
            <a:ext cx="356021" cy="441483"/>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p:nvCxnSpPr>
        <p:spPr>
          <a:xfrm>
            <a:off x="6768985" y="2469985"/>
            <a:ext cx="359354" cy="445798"/>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6768985" y="2251814"/>
            <a:ext cx="359354" cy="663968"/>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p:nvCxnSpPr>
        <p:spPr>
          <a:xfrm>
            <a:off x="6768985" y="2469984"/>
            <a:ext cx="356021" cy="223313"/>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p:nvCxnSpPr>
        <p:spPr>
          <a:xfrm flipV="1">
            <a:off x="6768985" y="2251814"/>
            <a:ext cx="356021" cy="441483"/>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6768985" y="2693297"/>
            <a:ext cx="359354" cy="222485"/>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45" name="Straight Connector 44"/>
          <p:cNvCxnSpPr/>
          <p:nvPr/>
        </p:nvCxnSpPr>
        <p:spPr>
          <a:xfrm flipV="1">
            <a:off x="6768985" y="2469984"/>
            <a:ext cx="356021" cy="223313"/>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p:nvCxnSpPr>
        <p:spPr>
          <a:xfrm flipV="1">
            <a:off x="6772318" y="2469985"/>
            <a:ext cx="352688" cy="445798"/>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47" name="Straight Connector 46"/>
          <p:cNvCxnSpPr/>
          <p:nvPr/>
        </p:nvCxnSpPr>
        <p:spPr>
          <a:xfrm flipV="1">
            <a:off x="6772318" y="2693297"/>
            <a:ext cx="352688" cy="222485"/>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p:nvCxnSpPr>
        <p:spPr>
          <a:xfrm flipV="1">
            <a:off x="6772318" y="2251814"/>
            <a:ext cx="352688" cy="663968"/>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50" name="TextBox 49"/>
          <p:cNvSpPr txBox="1"/>
          <p:nvPr/>
        </p:nvSpPr>
        <p:spPr>
          <a:xfrm>
            <a:off x="6626322" y="3018527"/>
            <a:ext cx="1057021" cy="300082"/>
          </a:xfrm>
          <a:prstGeom prst="rect">
            <a:avLst/>
          </a:prstGeom>
          <a:noFill/>
        </p:spPr>
        <p:txBody>
          <a:bodyPr wrap="none" rtlCol="0">
            <a:spAutoFit/>
          </a:bodyPr>
          <a:lstStyle/>
          <a:p>
            <a:r>
              <a:rPr lang="en-US" sz="1350" dirty="0"/>
              <a:t>parameter </a:t>
            </a:r>
            <a:r>
              <a:rPr lang="en-US" sz="1350" dirty="0" err="1"/>
              <a:t>θ</a:t>
            </a:r>
            <a:endParaRPr lang="en-US" sz="1350" dirty="0"/>
          </a:p>
        </p:txBody>
      </p:sp>
      <p:sp>
        <p:nvSpPr>
          <p:cNvPr id="51" name="TextBox 50"/>
          <p:cNvSpPr txBox="1"/>
          <p:nvPr/>
        </p:nvSpPr>
        <p:spPr>
          <a:xfrm>
            <a:off x="7767292" y="1566221"/>
            <a:ext cx="962552" cy="507831"/>
          </a:xfrm>
          <a:prstGeom prst="rect">
            <a:avLst/>
          </a:prstGeom>
          <a:noFill/>
        </p:spPr>
        <p:txBody>
          <a:bodyPr wrap="square" rtlCol="0">
            <a:spAutoFit/>
          </a:bodyPr>
          <a:lstStyle/>
          <a:p>
            <a:r>
              <a:rPr lang="en-US" sz="1350" dirty="0"/>
              <a:t> policy </a:t>
            </a:r>
          </a:p>
          <a:p>
            <a:r>
              <a:rPr lang="en-US" sz="1350" dirty="0"/>
              <a:t>π</a:t>
            </a:r>
            <a:r>
              <a:rPr lang="en-US" sz="1350" baseline="-25000" dirty="0" err="1"/>
              <a:t>θ</a:t>
            </a:r>
            <a:r>
              <a:rPr lang="en-US" sz="1350" dirty="0"/>
              <a:t>(</a:t>
            </a:r>
            <a:r>
              <a:rPr lang="en-US" sz="1350" i="1" dirty="0"/>
              <a:t>s, a</a:t>
            </a:r>
            <a:r>
              <a:rPr lang="en-US" sz="1350" dirty="0"/>
              <a:t>)</a:t>
            </a:r>
            <a:endParaRPr lang="en-US" sz="1350" dirty="0"/>
          </a:p>
        </p:txBody>
      </p:sp>
      <p:sp>
        <p:nvSpPr>
          <p:cNvPr id="52" name="Oval 51"/>
          <p:cNvSpPr/>
          <p:nvPr/>
        </p:nvSpPr>
        <p:spPr>
          <a:xfrm>
            <a:off x="6658018" y="1971054"/>
            <a:ext cx="110967" cy="110967"/>
          </a:xfrm>
          <a:prstGeom prst="ellipse">
            <a:avLst/>
          </a:prstGeom>
          <a:noFill/>
          <a:ln w="1905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53" name="Oval 52"/>
          <p:cNvSpPr/>
          <p:nvPr/>
        </p:nvSpPr>
        <p:spPr>
          <a:xfrm>
            <a:off x="7125006" y="1971054"/>
            <a:ext cx="110967" cy="110967"/>
          </a:xfrm>
          <a:prstGeom prst="ellipse">
            <a:avLst/>
          </a:prstGeom>
          <a:noFill/>
          <a:ln w="1905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cxnSp>
        <p:nvCxnSpPr>
          <p:cNvPr id="54" name="Straight Connector 53"/>
          <p:cNvCxnSpPr/>
          <p:nvPr/>
        </p:nvCxnSpPr>
        <p:spPr>
          <a:xfrm>
            <a:off x="6768985" y="2026538"/>
            <a:ext cx="356021" cy="0"/>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p:nvCxnSpPr>
        <p:spPr>
          <a:xfrm>
            <a:off x="6768985" y="2026538"/>
            <a:ext cx="356021" cy="225276"/>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56" name="Straight Connector 55"/>
          <p:cNvCxnSpPr/>
          <p:nvPr/>
        </p:nvCxnSpPr>
        <p:spPr>
          <a:xfrm>
            <a:off x="6768985" y="2026538"/>
            <a:ext cx="356021" cy="443447"/>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57" name="Straight Connector 56"/>
          <p:cNvCxnSpPr/>
          <p:nvPr/>
        </p:nvCxnSpPr>
        <p:spPr>
          <a:xfrm>
            <a:off x="6768985" y="2026538"/>
            <a:ext cx="356021" cy="666759"/>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58" name="Straight Connector 57"/>
          <p:cNvCxnSpPr/>
          <p:nvPr/>
        </p:nvCxnSpPr>
        <p:spPr>
          <a:xfrm>
            <a:off x="6768985" y="2026538"/>
            <a:ext cx="359354" cy="889244"/>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flipV="1">
            <a:off x="6768985" y="2026538"/>
            <a:ext cx="356021" cy="225276"/>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60" name="Straight Connector 59"/>
          <p:cNvCxnSpPr/>
          <p:nvPr/>
        </p:nvCxnSpPr>
        <p:spPr>
          <a:xfrm flipV="1">
            <a:off x="6768985" y="2026538"/>
            <a:ext cx="356021" cy="443447"/>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61" name="Straight Connector 60"/>
          <p:cNvCxnSpPr/>
          <p:nvPr/>
        </p:nvCxnSpPr>
        <p:spPr>
          <a:xfrm flipV="1">
            <a:off x="6768985" y="2026538"/>
            <a:ext cx="356021" cy="666759"/>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62" name="Straight Connector 61"/>
          <p:cNvCxnSpPr/>
          <p:nvPr/>
        </p:nvCxnSpPr>
        <p:spPr>
          <a:xfrm flipV="1">
            <a:off x="6772318" y="2026538"/>
            <a:ext cx="352688" cy="889244"/>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63" name="Straight Connector 62"/>
          <p:cNvCxnSpPr/>
          <p:nvPr/>
        </p:nvCxnSpPr>
        <p:spPr>
          <a:xfrm flipV="1">
            <a:off x="6162241" y="2026538"/>
            <a:ext cx="495777" cy="157871"/>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64" name="Straight Connector 63"/>
          <p:cNvCxnSpPr/>
          <p:nvPr/>
        </p:nvCxnSpPr>
        <p:spPr>
          <a:xfrm>
            <a:off x="7235973" y="2026538"/>
            <a:ext cx="406136" cy="147305"/>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65" name="Straight Connector 64"/>
          <p:cNvCxnSpPr/>
          <p:nvPr/>
        </p:nvCxnSpPr>
        <p:spPr>
          <a:xfrm flipV="1">
            <a:off x="7235973" y="2173842"/>
            <a:ext cx="406136" cy="77972"/>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p:cNvCxnSpPr/>
          <p:nvPr/>
        </p:nvCxnSpPr>
        <p:spPr>
          <a:xfrm flipV="1">
            <a:off x="7235973" y="2173842"/>
            <a:ext cx="406136" cy="296142"/>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67" name="Oval 66"/>
          <p:cNvSpPr/>
          <p:nvPr/>
        </p:nvSpPr>
        <p:spPr>
          <a:xfrm>
            <a:off x="7642109" y="2779447"/>
            <a:ext cx="110967" cy="110967"/>
          </a:xfrm>
          <a:prstGeom prst="ellipse">
            <a:avLst/>
          </a:prstGeom>
          <a:noFill/>
          <a:ln w="1905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cxnSp>
        <p:nvCxnSpPr>
          <p:cNvPr id="68" name="Straight Connector 67"/>
          <p:cNvCxnSpPr/>
          <p:nvPr/>
        </p:nvCxnSpPr>
        <p:spPr>
          <a:xfrm flipV="1">
            <a:off x="7235973" y="2173842"/>
            <a:ext cx="406136" cy="519455"/>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69" name="Straight Connector 68"/>
          <p:cNvCxnSpPr/>
          <p:nvPr/>
        </p:nvCxnSpPr>
        <p:spPr>
          <a:xfrm flipV="1">
            <a:off x="7239306" y="2173843"/>
            <a:ext cx="402803" cy="741940"/>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70" name="Straight Connector 69"/>
          <p:cNvCxnSpPr/>
          <p:nvPr/>
        </p:nvCxnSpPr>
        <p:spPr>
          <a:xfrm>
            <a:off x="7235973" y="2026538"/>
            <a:ext cx="406136" cy="364215"/>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p:cNvCxnSpPr/>
          <p:nvPr/>
        </p:nvCxnSpPr>
        <p:spPr>
          <a:xfrm>
            <a:off x="7235973" y="2251814"/>
            <a:ext cx="406136" cy="138939"/>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72" name="Straight Connector 71"/>
          <p:cNvCxnSpPr/>
          <p:nvPr/>
        </p:nvCxnSpPr>
        <p:spPr>
          <a:xfrm flipV="1">
            <a:off x="7235973" y="2390753"/>
            <a:ext cx="406136" cy="79232"/>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73" name="Straight Connector 72"/>
          <p:cNvCxnSpPr/>
          <p:nvPr/>
        </p:nvCxnSpPr>
        <p:spPr>
          <a:xfrm flipV="1">
            <a:off x="7235973" y="2390753"/>
            <a:ext cx="406136" cy="302544"/>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74" name="Straight Connector 73"/>
          <p:cNvCxnSpPr/>
          <p:nvPr/>
        </p:nvCxnSpPr>
        <p:spPr>
          <a:xfrm flipV="1">
            <a:off x="7239306" y="2390753"/>
            <a:ext cx="402803" cy="525029"/>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75" name="Straight Connector 74"/>
          <p:cNvCxnSpPr/>
          <p:nvPr/>
        </p:nvCxnSpPr>
        <p:spPr>
          <a:xfrm>
            <a:off x="7235973" y="2026538"/>
            <a:ext cx="406136" cy="585171"/>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p:cNvCxnSpPr/>
          <p:nvPr/>
        </p:nvCxnSpPr>
        <p:spPr>
          <a:xfrm>
            <a:off x="7235973" y="2251814"/>
            <a:ext cx="406136" cy="359895"/>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p:cNvCxnSpPr/>
          <p:nvPr/>
        </p:nvCxnSpPr>
        <p:spPr>
          <a:xfrm>
            <a:off x="7235973" y="2469984"/>
            <a:ext cx="406136" cy="141725"/>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p:cNvCxnSpPr/>
          <p:nvPr/>
        </p:nvCxnSpPr>
        <p:spPr>
          <a:xfrm flipV="1">
            <a:off x="7235973" y="2611709"/>
            <a:ext cx="406136" cy="81588"/>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78"/>
          <p:cNvCxnSpPr/>
          <p:nvPr/>
        </p:nvCxnSpPr>
        <p:spPr>
          <a:xfrm flipV="1">
            <a:off x="7239306" y="2611709"/>
            <a:ext cx="402803" cy="304073"/>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p:cNvCxnSpPr/>
          <p:nvPr/>
        </p:nvCxnSpPr>
        <p:spPr>
          <a:xfrm>
            <a:off x="7235973" y="2026538"/>
            <a:ext cx="406136" cy="808393"/>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p:cNvCxnSpPr/>
          <p:nvPr/>
        </p:nvCxnSpPr>
        <p:spPr>
          <a:xfrm>
            <a:off x="7235973" y="2251814"/>
            <a:ext cx="406136" cy="583117"/>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82" name="Straight Connector 81"/>
          <p:cNvCxnSpPr/>
          <p:nvPr/>
        </p:nvCxnSpPr>
        <p:spPr>
          <a:xfrm>
            <a:off x="7235973" y="2469985"/>
            <a:ext cx="406136" cy="364946"/>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p:cNvCxnSpPr/>
          <p:nvPr/>
        </p:nvCxnSpPr>
        <p:spPr>
          <a:xfrm>
            <a:off x="7235973" y="2693297"/>
            <a:ext cx="406136" cy="141634"/>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cxnSp>
        <p:nvCxnSpPr>
          <p:cNvPr id="84" name="Straight Connector 83"/>
          <p:cNvCxnSpPr/>
          <p:nvPr/>
        </p:nvCxnSpPr>
        <p:spPr>
          <a:xfrm flipV="1">
            <a:off x="7239306" y="2834930"/>
            <a:ext cx="402803" cy="80852"/>
          </a:xfrm>
          <a:prstGeom prst="line">
            <a:avLst/>
          </a:prstGeom>
          <a:ln w="12700" cmpd="sng">
            <a:solidFill>
              <a:srgbClr val="000000"/>
            </a:solidFill>
          </a:ln>
          <a:effectLst/>
        </p:spPr>
        <p:style>
          <a:lnRef idx="2">
            <a:schemeClr val="accent1"/>
          </a:lnRef>
          <a:fillRef idx="0">
            <a:schemeClr val="accent1"/>
          </a:fillRef>
          <a:effectRef idx="1">
            <a:schemeClr val="accent1"/>
          </a:effectRef>
          <a:fontRef idx="minor">
            <a:schemeClr val="tx1"/>
          </a:fontRef>
        </p:style>
      </p:cxnSp>
      <p:pic>
        <p:nvPicPr>
          <p:cNvPr id="85" name="Picture 84" descr="Screen Shot 2016-07-15 at 8.47.0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67293" y="2015822"/>
            <a:ext cx="306165" cy="1057739"/>
          </a:xfrm>
          <a:prstGeom prst="rect">
            <a:avLst/>
          </a:prstGeom>
        </p:spPr>
      </p:pic>
      <p:sp>
        <p:nvSpPr>
          <p:cNvPr id="86" name="Oval 85"/>
          <p:cNvSpPr/>
          <p:nvPr/>
        </p:nvSpPr>
        <p:spPr>
          <a:xfrm>
            <a:off x="8100338" y="2589728"/>
            <a:ext cx="77465" cy="77465"/>
          </a:xfrm>
          <a:prstGeom prst="ellipse">
            <a:avLst/>
          </a:prstGeom>
          <a:solidFill>
            <a:schemeClr val="tx1"/>
          </a:solidFill>
          <a:ln w="1905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cxnSp>
        <p:nvCxnSpPr>
          <p:cNvPr id="87" name="Straight Arrow Connector 86"/>
          <p:cNvCxnSpPr/>
          <p:nvPr/>
        </p:nvCxnSpPr>
        <p:spPr>
          <a:xfrm>
            <a:off x="8155878" y="2628294"/>
            <a:ext cx="789389" cy="9519"/>
          </a:xfrm>
          <a:prstGeom prst="straightConnector1">
            <a:avLst/>
          </a:prstGeom>
          <a:ln w="19050" cmpd="sng">
            <a:solidFill>
              <a:srgbClr val="000000"/>
            </a:solidFill>
            <a:headEnd type="none"/>
            <a:tailEnd type="triangle" w="med" len="lg"/>
          </a:ln>
          <a:effectLst/>
        </p:spPr>
        <p:style>
          <a:lnRef idx="2">
            <a:schemeClr val="accent1"/>
          </a:lnRef>
          <a:fillRef idx="0">
            <a:schemeClr val="accent1"/>
          </a:fillRef>
          <a:effectRef idx="1">
            <a:schemeClr val="accent1"/>
          </a:effectRef>
          <a:fontRef idx="minor">
            <a:schemeClr val="tx1"/>
          </a:fontRef>
        </p:style>
      </p:cxnSp>
      <p:sp>
        <p:nvSpPr>
          <p:cNvPr id="88" name="TextBox 87"/>
          <p:cNvSpPr txBox="1"/>
          <p:nvPr/>
        </p:nvSpPr>
        <p:spPr>
          <a:xfrm>
            <a:off x="8079586" y="2351295"/>
            <a:ext cx="1103379" cy="300082"/>
          </a:xfrm>
          <a:prstGeom prst="rect">
            <a:avLst/>
          </a:prstGeom>
          <a:noFill/>
        </p:spPr>
        <p:txBody>
          <a:bodyPr wrap="none" rtlCol="0">
            <a:spAutoFit/>
          </a:bodyPr>
          <a:lstStyle/>
          <a:p>
            <a:r>
              <a:rPr lang="en-US" sz="1350" dirty="0"/>
              <a:t>Take action </a:t>
            </a:r>
            <a:r>
              <a:rPr lang="en-US" sz="1350" i="1" dirty="0"/>
              <a:t>a</a:t>
            </a:r>
            <a:endParaRPr lang="en-US" sz="1350" i="1" dirty="0"/>
          </a:p>
        </p:txBody>
      </p:sp>
      <p:cxnSp>
        <p:nvCxnSpPr>
          <p:cNvPr id="89" name="Straight Arrow Connector 88"/>
          <p:cNvCxnSpPr>
            <a:endCxn id="24" idx="1"/>
          </p:cNvCxnSpPr>
          <p:nvPr/>
        </p:nvCxnSpPr>
        <p:spPr>
          <a:xfrm>
            <a:off x="4526719" y="2476548"/>
            <a:ext cx="807402" cy="4977"/>
          </a:xfrm>
          <a:prstGeom prst="straightConnector1">
            <a:avLst/>
          </a:prstGeom>
          <a:ln w="19050" cmpd="sng">
            <a:solidFill>
              <a:srgbClr val="000000"/>
            </a:solidFill>
            <a:headEnd type="none"/>
            <a:tailEnd type="triangle" w="med" len="lg"/>
          </a:ln>
          <a:effectLst/>
        </p:spPr>
        <p:style>
          <a:lnRef idx="2">
            <a:schemeClr val="accent1"/>
          </a:lnRef>
          <a:fillRef idx="0">
            <a:schemeClr val="accent1"/>
          </a:fillRef>
          <a:effectRef idx="1">
            <a:schemeClr val="accent1"/>
          </a:effectRef>
          <a:fontRef idx="minor">
            <a:schemeClr val="tx1"/>
          </a:fontRef>
        </p:style>
      </p:cxnSp>
      <p:cxnSp>
        <p:nvCxnSpPr>
          <p:cNvPr id="91" name="Straight Connector 90"/>
          <p:cNvCxnSpPr/>
          <p:nvPr/>
        </p:nvCxnSpPr>
        <p:spPr>
          <a:xfrm>
            <a:off x="8729844" y="2735346"/>
            <a:ext cx="0" cy="78842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2" name="Straight Connector 91"/>
          <p:cNvCxnSpPr/>
          <p:nvPr/>
        </p:nvCxnSpPr>
        <p:spPr>
          <a:xfrm flipH="1">
            <a:off x="4976767" y="3523766"/>
            <a:ext cx="3753078" cy="0"/>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93" name="Straight Arrow Connector 92"/>
          <p:cNvCxnSpPr/>
          <p:nvPr/>
        </p:nvCxnSpPr>
        <p:spPr>
          <a:xfrm flipH="1" flipV="1">
            <a:off x="4970417" y="2540846"/>
            <a:ext cx="12700" cy="982920"/>
          </a:xfrm>
          <a:prstGeom prst="straightConnector1">
            <a:avLst/>
          </a:prstGeom>
          <a:ln>
            <a:solidFill>
              <a:srgbClr val="000000"/>
            </a:solidFill>
            <a:tailEnd type="triangle"/>
          </a:ln>
        </p:spPr>
        <p:style>
          <a:lnRef idx="2">
            <a:schemeClr val="accent1"/>
          </a:lnRef>
          <a:fillRef idx="0">
            <a:schemeClr val="accent1"/>
          </a:fillRef>
          <a:effectRef idx="1">
            <a:schemeClr val="accent1"/>
          </a:effectRef>
          <a:fontRef idx="minor">
            <a:schemeClr val="tx1"/>
          </a:fontRef>
        </p:style>
      </p:cxnSp>
      <p:sp>
        <p:nvSpPr>
          <p:cNvPr id="95" name="TextBox 94"/>
          <p:cNvSpPr txBox="1"/>
          <p:nvPr/>
        </p:nvSpPr>
        <p:spPr>
          <a:xfrm>
            <a:off x="7924837" y="1016000"/>
            <a:ext cx="888963" cy="400110"/>
          </a:xfrm>
          <a:prstGeom prst="rect">
            <a:avLst/>
          </a:prstGeom>
          <a:noFill/>
        </p:spPr>
        <p:txBody>
          <a:bodyPr wrap="square" rtlCol="0">
            <a:spAutoFit/>
          </a:bodyPr>
          <a:lstStyle/>
          <a:p>
            <a:pPr marL="228600" indent="-228600">
              <a:spcBef>
                <a:spcPts val="880"/>
              </a:spcBef>
              <a:buClr>
                <a:srgbClr val="2DB2CF"/>
              </a:buClr>
            </a:pPr>
            <a:r>
              <a:rPr lang="en-US" sz="2000" i="1" smtClean="0">
                <a:solidFill>
                  <a:srgbClr val="000000"/>
                </a:solidFill>
              </a:rPr>
              <a:t>DQN</a:t>
            </a:r>
            <a:endParaRPr lang="en-US" sz="2000" i="1" dirty="0" smtClean="0">
              <a:solidFill>
                <a:srgbClr val="000000"/>
              </a:solidFill>
            </a:endParaRPr>
          </a:p>
        </p:txBody>
      </p:sp>
    </p:spTree>
    <p:extLst>
      <p:ext uri="{BB962C8B-B14F-4D97-AF65-F5344CB8AC3E}">
        <p14:creationId xmlns:p14="http://schemas.microsoft.com/office/powerpoint/2010/main" val="395887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457200" y="4268229"/>
            <a:ext cx="8229600" cy="2349501"/>
          </a:xfrm>
        </p:spPr>
        <p:txBody>
          <a:bodyPr>
            <a:normAutofit/>
          </a:bodyPr>
          <a:lstStyle/>
          <a:p>
            <a:r>
              <a:rPr lang="en-US" dirty="0" smtClean="0">
                <a:solidFill>
                  <a:srgbClr val="000000"/>
                </a:solidFill>
              </a:rPr>
              <a:t>Rather than ‘One’ have multiple algorithms</a:t>
            </a:r>
          </a:p>
          <a:p>
            <a:r>
              <a:rPr lang="en-US" dirty="0" smtClean="0">
                <a:solidFill>
                  <a:srgbClr val="000000"/>
                </a:solidFill>
              </a:rPr>
              <a:t>Working with heterogeneous data sets – feature learning</a:t>
            </a:r>
          </a:p>
          <a:p>
            <a:r>
              <a:rPr lang="en-US" dirty="0" smtClean="0">
                <a:solidFill>
                  <a:srgbClr val="000000"/>
                </a:solidFill>
              </a:rPr>
              <a:t>Computational costs of data processing and model training</a:t>
            </a:r>
          </a:p>
          <a:p>
            <a:r>
              <a:rPr lang="en-US" dirty="0" smtClean="0">
                <a:solidFill>
                  <a:srgbClr val="000000"/>
                </a:solidFill>
              </a:rPr>
              <a:t>Using HPC/ GPU to all models to learn </a:t>
            </a:r>
          </a:p>
          <a:p>
            <a:r>
              <a:rPr lang="en-US" dirty="0" smtClean="0">
                <a:solidFill>
                  <a:srgbClr val="000000"/>
                </a:solidFill>
              </a:rPr>
              <a:t>Not to treat ML as a black box, but understand why</a:t>
            </a:r>
            <a:endParaRPr lang="en-US" dirty="0">
              <a:solidFill>
                <a:srgbClr val="000000"/>
              </a:solidFill>
            </a:endParaRPr>
          </a:p>
        </p:txBody>
      </p:sp>
      <p:pic>
        <p:nvPicPr>
          <p:cNvPr id="5" name="Picture 4"/>
          <p:cNvPicPr/>
          <p:nvPr/>
        </p:nvPicPr>
        <p:blipFill>
          <a:blip r:embed="rId2"/>
          <a:stretch>
            <a:fillRect/>
          </a:stretch>
        </p:blipFill>
        <p:spPr>
          <a:xfrm>
            <a:off x="282575" y="-88900"/>
            <a:ext cx="8578850" cy="4152900"/>
          </a:xfrm>
          <a:prstGeom prst="rect">
            <a:avLst/>
          </a:prstGeom>
        </p:spPr>
      </p:pic>
      <p:sp>
        <p:nvSpPr>
          <p:cNvPr id="6" name="Rounded Rectangle 5"/>
          <p:cNvSpPr/>
          <p:nvPr/>
        </p:nvSpPr>
        <p:spPr>
          <a:xfrm>
            <a:off x="282575" y="-293129"/>
            <a:ext cx="8572500" cy="1968500"/>
          </a:xfrm>
          <a:prstGeom prst="round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7" name="Title 1"/>
          <p:cNvSpPr txBox="1">
            <a:spLocks/>
          </p:cNvSpPr>
          <p:nvPr/>
        </p:nvSpPr>
        <p:spPr>
          <a:xfrm>
            <a:off x="454025" y="376753"/>
            <a:ext cx="8229600" cy="1143000"/>
          </a:xfrm>
          <a:prstGeom prst="rect">
            <a:avLst/>
          </a:prstGeom>
        </p:spPr>
        <p:txBody>
          <a:bodyPr vert="horz" lIns="91440" tIns="45720" rIns="91440" bIns="45720" rtlCol="0" anchor="ctr">
            <a:noAutofit/>
          </a:bodyPr>
          <a:lstStyle>
            <a:lvl1pPr algn="l" defTabSz="457200" rtl="0" eaLnBrk="1" latinLnBrk="0" hangingPunct="1">
              <a:spcBef>
                <a:spcPct val="0"/>
              </a:spcBef>
              <a:buNone/>
              <a:defRPr sz="3200" b="1" kern="1200">
                <a:solidFill>
                  <a:schemeClr val="tx1"/>
                </a:solidFill>
                <a:latin typeface="+mj-lt"/>
                <a:ea typeface="+mj-ea"/>
                <a:cs typeface="+mj-cs"/>
              </a:defRPr>
            </a:lvl1pPr>
          </a:lstStyle>
          <a:p>
            <a:r>
              <a:rPr lang="en-US" dirty="0" smtClean="0">
                <a:solidFill>
                  <a:srgbClr val="000000"/>
                </a:solidFill>
              </a:rPr>
              <a:t>Breaking Down – ML </a:t>
            </a:r>
            <a:r>
              <a:rPr lang="en-US" dirty="0" err="1" smtClean="0">
                <a:solidFill>
                  <a:srgbClr val="000000"/>
                </a:solidFill>
              </a:rPr>
              <a:t>Blackbox</a:t>
            </a:r>
            <a:endParaRPr lang="en-US" dirty="0">
              <a:solidFill>
                <a:srgbClr val="000000"/>
              </a:solidFill>
            </a:endParaRPr>
          </a:p>
        </p:txBody>
      </p:sp>
    </p:spTree>
    <p:extLst>
      <p:ext uri="{BB962C8B-B14F-4D97-AF65-F5344CB8AC3E}">
        <p14:creationId xmlns:p14="http://schemas.microsoft.com/office/powerpoint/2010/main" val="154522435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0000"/>
                </a:solidFill>
              </a:rPr>
              <a:t>Conclusions</a:t>
            </a:r>
            <a:endParaRPr lang="en-US" dirty="0">
              <a:solidFill>
                <a:srgbClr val="000000"/>
              </a:solidFill>
            </a:endParaRPr>
          </a:p>
        </p:txBody>
      </p:sp>
      <p:sp>
        <p:nvSpPr>
          <p:cNvPr id="3" name="Content Placeholder 2"/>
          <p:cNvSpPr>
            <a:spLocks noGrp="1"/>
          </p:cNvSpPr>
          <p:nvPr>
            <p:ph idx="1"/>
          </p:nvPr>
        </p:nvSpPr>
        <p:spPr/>
        <p:txBody>
          <a:bodyPr>
            <a:normAutofit/>
          </a:bodyPr>
          <a:lstStyle/>
          <a:p>
            <a:endParaRPr lang="en-US" dirty="0" smtClean="0">
              <a:solidFill>
                <a:srgbClr val="000000"/>
              </a:solidFill>
            </a:endParaRPr>
          </a:p>
          <a:p>
            <a:r>
              <a:rPr lang="en-US" dirty="0" smtClean="0">
                <a:solidFill>
                  <a:srgbClr val="000000"/>
                </a:solidFill>
              </a:rPr>
              <a:t>AI </a:t>
            </a:r>
            <a:r>
              <a:rPr lang="en-US" dirty="0" smtClean="0">
                <a:solidFill>
                  <a:srgbClr val="000000"/>
                </a:solidFill>
              </a:rPr>
              <a:t>shows some </a:t>
            </a:r>
            <a:r>
              <a:rPr lang="en-US" dirty="0" smtClean="0">
                <a:solidFill>
                  <a:srgbClr val="000000"/>
                </a:solidFill>
              </a:rPr>
              <a:t>promise: </a:t>
            </a:r>
            <a:r>
              <a:rPr lang="en-US" dirty="0">
                <a:solidFill>
                  <a:srgbClr val="000000"/>
                </a:solidFill>
              </a:rPr>
              <a:t>Learn, Try, Fail, Learn, Try, Succeed</a:t>
            </a:r>
            <a:r>
              <a:rPr lang="en-US" dirty="0" smtClean="0">
                <a:solidFill>
                  <a:srgbClr val="000000"/>
                </a:solidFill>
              </a:rPr>
              <a:t>!</a:t>
            </a:r>
            <a:endParaRPr lang="en-US" dirty="0" smtClean="0">
              <a:solidFill>
                <a:srgbClr val="000000"/>
              </a:solidFill>
            </a:endParaRPr>
          </a:p>
          <a:p>
            <a:r>
              <a:rPr lang="en-US" dirty="0" smtClean="0">
                <a:solidFill>
                  <a:srgbClr val="000000"/>
                </a:solidFill>
              </a:rPr>
              <a:t>Mix of Skills: Networks + ML + HPC + (</a:t>
            </a:r>
            <a:r>
              <a:rPr lang="en-US" dirty="0" smtClean="0">
                <a:solidFill>
                  <a:srgbClr val="000000"/>
                </a:solidFill>
              </a:rPr>
              <a:t>complex workflows)</a:t>
            </a:r>
            <a:r>
              <a:rPr lang="en-US" dirty="0" smtClean="0">
                <a:solidFill>
                  <a:srgbClr val="000000"/>
                </a:solidFill>
              </a:rPr>
              <a:t> </a:t>
            </a:r>
          </a:p>
          <a:p>
            <a:r>
              <a:rPr lang="en-US" dirty="0" smtClean="0">
                <a:solidFill>
                  <a:srgbClr val="000000"/>
                </a:solidFill>
              </a:rPr>
              <a:t>Combining </a:t>
            </a:r>
            <a:r>
              <a:rPr lang="en-US" dirty="0" smtClean="0">
                <a:solidFill>
                  <a:srgbClr val="000000"/>
                </a:solidFill>
              </a:rPr>
              <a:t>techniques (and </a:t>
            </a:r>
            <a:r>
              <a:rPr lang="en-US" dirty="0" err="1" smtClean="0">
                <a:solidFill>
                  <a:srgbClr val="000000"/>
                </a:solidFill>
              </a:rPr>
              <a:t>algos</a:t>
            </a:r>
            <a:r>
              <a:rPr lang="en-US" dirty="0" smtClean="0">
                <a:solidFill>
                  <a:srgbClr val="000000"/>
                </a:solidFill>
              </a:rPr>
              <a:t>) to advance research in explored:  </a:t>
            </a:r>
            <a:endParaRPr lang="en-US" dirty="0" smtClean="0">
              <a:solidFill>
                <a:srgbClr val="000000"/>
              </a:solidFill>
            </a:endParaRPr>
          </a:p>
          <a:p>
            <a:pPr marL="458787" lvl="2">
              <a:spcBef>
                <a:spcPts val="880"/>
              </a:spcBef>
              <a:buClr>
                <a:schemeClr val="accent1"/>
              </a:buClr>
            </a:pPr>
            <a:r>
              <a:rPr lang="en-US" dirty="0">
                <a:solidFill>
                  <a:srgbClr val="000000"/>
                </a:solidFill>
              </a:rPr>
              <a:t>New areas in network and perhaps even more</a:t>
            </a:r>
          </a:p>
          <a:p>
            <a:endParaRPr lang="en-US" dirty="0" smtClean="0">
              <a:solidFill>
                <a:srgbClr val="000000"/>
              </a:solidFill>
            </a:endParaRPr>
          </a:p>
          <a:p>
            <a:r>
              <a:rPr lang="en-US" dirty="0">
                <a:solidFill>
                  <a:srgbClr val="000000"/>
                </a:solidFill>
              </a:rPr>
              <a:t>Opening and sharing data </a:t>
            </a:r>
            <a:r>
              <a:rPr lang="en-US" dirty="0" smtClean="0">
                <a:solidFill>
                  <a:srgbClr val="000000"/>
                </a:solidFill>
              </a:rPr>
              <a:t>sets/techniques </a:t>
            </a:r>
            <a:r>
              <a:rPr lang="en-US" dirty="0">
                <a:solidFill>
                  <a:srgbClr val="000000"/>
                </a:solidFill>
              </a:rPr>
              <a:t>for research (R&amp;E </a:t>
            </a:r>
            <a:r>
              <a:rPr lang="en-US" dirty="0" smtClean="0">
                <a:solidFill>
                  <a:srgbClr val="000000"/>
                </a:solidFill>
              </a:rPr>
              <a:t>network community</a:t>
            </a:r>
            <a:r>
              <a:rPr lang="en-US" dirty="0">
                <a:solidFill>
                  <a:srgbClr val="000000"/>
                </a:solidFill>
              </a:rPr>
              <a:t>)</a:t>
            </a:r>
          </a:p>
          <a:p>
            <a:endParaRPr lang="en-US" dirty="0" smtClean="0">
              <a:solidFill>
                <a:srgbClr val="000000"/>
              </a:solidFill>
            </a:endParaRPr>
          </a:p>
        </p:txBody>
      </p:sp>
      <p:pic>
        <p:nvPicPr>
          <p:cNvPr id="5" name="Picture 4"/>
          <p:cNvPicPr>
            <a:picLocks noChangeAspect="1"/>
          </p:cNvPicPr>
          <p:nvPr/>
        </p:nvPicPr>
        <p:blipFill>
          <a:blip r:embed="rId3"/>
          <a:stretch>
            <a:fillRect/>
          </a:stretch>
        </p:blipFill>
        <p:spPr>
          <a:xfrm>
            <a:off x="6192079" y="33224"/>
            <a:ext cx="2951921" cy="1751677"/>
          </a:xfrm>
          <a:prstGeom prst="rect">
            <a:avLst/>
          </a:prstGeom>
        </p:spPr>
      </p:pic>
    </p:spTree>
    <p:extLst>
      <p:ext uri="{BB962C8B-B14F-4D97-AF65-F5344CB8AC3E}">
        <p14:creationId xmlns:p14="http://schemas.microsoft.com/office/powerpoint/2010/main" val="82036041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solidFill>
                  <a:srgbClr val="000000"/>
                </a:solidFill>
              </a:rPr>
              <a:t>Any questions/comments?</a:t>
            </a:r>
          </a:p>
          <a:p>
            <a:endParaRPr lang="en-US" dirty="0">
              <a:solidFill>
                <a:srgbClr val="000000"/>
              </a:solidFill>
            </a:endParaRPr>
          </a:p>
          <a:p>
            <a:r>
              <a:rPr lang="en-US" dirty="0" smtClean="0">
                <a:solidFill>
                  <a:srgbClr val="000000"/>
                </a:solidFill>
              </a:rPr>
              <a:t>We are looking for postdocs, please contact</a:t>
            </a:r>
            <a:r>
              <a:rPr lang="is-IS" dirty="0" smtClean="0">
                <a:solidFill>
                  <a:srgbClr val="000000"/>
                </a:solidFill>
              </a:rPr>
              <a:t>…	</a:t>
            </a:r>
            <a:endParaRPr lang="en-US" dirty="0" smtClean="0">
              <a:solidFill>
                <a:srgbClr val="000000"/>
              </a:solidFill>
            </a:endParaRPr>
          </a:p>
          <a:p>
            <a:endParaRPr lang="en-US" dirty="0">
              <a:solidFill>
                <a:srgbClr val="000000"/>
              </a:solidFill>
            </a:endParaRPr>
          </a:p>
        </p:txBody>
      </p:sp>
      <p:sp>
        <p:nvSpPr>
          <p:cNvPr id="5" name="TextBox 4"/>
          <p:cNvSpPr txBox="1"/>
          <p:nvPr/>
        </p:nvSpPr>
        <p:spPr>
          <a:xfrm>
            <a:off x="2146300" y="3188053"/>
            <a:ext cx="5080000" cy="2062103"/>
          </a:xfrm>
          <a:prstGeom prst="rect">
            <a:avLst/>
          </a:prstGeom>
          <a:solidFill>
            <a:schemeClr val="accent1">
              <a:lumMod val="40000"/>
              <a:lumOff val="60000"/>
            </a:schemeClr>
          </a:solidFill>
        </p:spPr>
        <p:txBody>
          <a:bodyPr wrap="square" rtlCol="0">
            <a:spAutoFit/>
          </a:bodyPr>
          <a:lstStyle/>
          <a:p>
            <a:pPr algn="ctr"/>
            <a:endParaRPr lang="en-US" sz="2000" dirty="0" smtClean="0">
              <a:solidFill>
                <a:srgbClr val="000000"/>
              </a:solidFill>
            </a:endParaRPr>
          </a:p>
          <a:p>
            <a:pPr algn="ctr"/>
            <a:r>
              <a:rPr lang="en-US" sz="2000" dirty="0" smtClean="0">
                <a:solidFill>
                  <a:srgbClr val="000000"/>
                </a:solidFill>
              </a:rPr>
              <a:t>Thankyou</a:t>
            </a:r>
            <a:r>
              <a:rPr lang="en-US" sz="2000" dirty="0">
                <a:solidFill>
                  <a:srgbClr val="000000"/>
                </a:solidFill>
              </a:rPr>
              <a:t>!</a:t>
            </a:r>
          </a:p>
          <a:p>
            <a:pPr algn="ctr"/>
            <a:endParaRPr lang="en-US" sz="2000" dirty="0">
              <a:solidFill>
                <a:srgbClr val="000000"/>
              </a:solidFill>
            </a:endParaRPr>
          </a:p>
          <a:p>
            <a:pPr algn="ctr"/>
            <a:endParaRPr lang="en-US" sz="2000" dirty="0">
              <a:solidFill>
                <a:srgbClr val="000000"/>
              </a:solidFill>
            </a:endParaRPr>
          </a:p>
          <a:p>
            <a:pPr algn="ctr"/>
            <a:r>
              <a:rPr lang="en-US" sz="2400" b="1" dirty="0" smtClean="0">
                <a:solidFill>
                  <a:srgbClr val="000000"/>
                </a:solidFill>
                <a:hlinkClick r:id="rId2"/>
              </a:rPr>
              <a:t>MKiran@es.net</a:t>
            </a:r>
            <a:endParaRPr lang="en-US" sz="2400" b="1" dirty="0" smtClean="0">
              <a:solidFill>
                <a:srgbClr val="000000"/>
              </a:solidFill>
            </a:endParaRPr>
          </a:p>
          <a:p>
            <a:pPr algn="ctr"/>
            <a:endParaRPr lang="en-US" sz="2400" b="1" dirty="0" smtClean="0">
              <a:solidFill>
                <a:srgbClr val="000000"/>
              </a:solidFill>
            </a:endParaRPr>
          </a:p>
        </p:txBody>
      </p:sp>
      <p:sp>
        <p:nvSpPr>
          <p:cNvPr id="6" name="TextBox 5"/>
          <p:cNvSpPr txBox="1"/>
          <p:nvPr/>
        </p:nvSpPr>
        <p:spPr>
          <a:xfrm>
            <a:off x="241300" y="6458438"/>
            <a:ext cx="7124700" cy="276999"/>
          </a:xfrm>
          <a:prstGeom prst="rect">
            <a:avLst/>
          </a:prstGeom>
          <a:noFill/>
        </p:spPr>
        <p:txBody>
          <a:bodyPr wrap="square" rtlCol="0">
            <a:spAutoFit/>
          </a:bodyPr>
          <a:lstStyle/>
          <a:p>
            <a:pPr marL="228600" indent="-228600">
              <a:spcBef>
                <a:spcPts val="880"/>
              </a:spcBef>
              <a:buClr>
                <a:srgbClr val="2DB2CF"/>
              </a:buClr>
            </a:pPr>
            <a:r>
              <a:rPr lang="en-US" sz="1200" i="1" dirty="0">
                <a:solidFill>
                  <a:srgbClr val="000000"/>
                </a:solidFill>
              </a:rPr>
              <a:t>Funded </a:t>
            </a:r>
            <a:r>
              <a:rPr lang="en-US" sz="1200" i="1" dirty="0" smtClean="0">
                <a:solidFill>
                  <a:srgbClr val="000000"/>
                </a:solidFill>
              </a:rPr>
              <a:t>under DOE Panorama Project (2017-2019), DOE ASCR </a:t>
            </a:r>
            <a:r>
              <a:rPr lang="en-US" sz="1200" i="1" dirty="0" smtClean="0">
                <a:solidFill>
                  <a:srgbClr val="000000"/>
                </a:solidFill>
              </a:rPr>
              <a:t>(2017-2022)</a:t>
            </a:r>
            <a:endParaRPr lang="en-US" sz="1200" i="1" dirty="0" smtClean="0">
              <a:solidFill>
                <a:srgbClr val="000000"/>
              </a:solidFill>
            </a:endParaRPr>
          </a:p>
        </p:txBody>
      </p:sp>
    </p:spTree>
    <p:extLst>
      <p:ext uri="{BB962C8B-B14F-4D97-AF65-F5344CB8AC3E}">
        <p14:creationId xmlns:p14="http://schemas.microsoft.com/office/powerpoint/2010/main" val="201176702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171450" y="981693"/>
            <a:ext cx="9144000" cy="4246809"/>
          </a:xfrm>
          <a:prstGeom prst="rect">
            <a:avLst/>
          </a:prstGeom>
        </p:spPr>
      </p:pic>
      <p:sp>
        <p:nvSpPr>
          <p:cNvPr id="2" name="Title 1"/>
          <p:cNvSpPr>
            <a:spLocks noGrp="1"/>
          </p:cNvSpPr>
          <p:nvPr>
            <p:ph type="title"/>
          </p:nvPr>
        </p:nvSpPr>
        <p:spPr/>
        <p:txBody>
          <a:bodyPr/>
          <a:lstStyle/>
          <a:p>
            <a:r>
              <a:rPr lang="en-US" dirty="0" smtClean="0">
                <a:solidFill>
                  <a:srgbClr val="000000"/>
                </a:solidFill>
              </a:rPr>
              <a:t>AI, ML, DL – What’s the Difference?</a:t>
            </a:r>
            <a:endParaRPr lang="en-US" dirty="0">
              <a:solidFill>
                <a:srgbClr val="000000"/>
              </a:solidFill>
            </a:endParaRPr>
          </a:p>
        </p:txBody>
      </p:sp>
      <p:sp>
        <p:nvSpPr>
          <p:cNvPr id="5" name="Content Placeholder 4"/>
          <p:cNvSpPr>
            <a:spLocks noGrp="1"/>
          </p:cNvSpPr>
          <p:nvPr>
            <p:ph idx="1"/>
          </p:nvPr>
        </p:nvSpPr>
        <p:spPr/>
        <p:txBody>
          <a:bodyPr/>
          <a:lstStyle/>
          <a:p>
            <a:endParaRPr lang="en-US"/>
          </a:p>
        </p:txBody>
      </p:sp>
      <p:sp>
        <p:nvSpPr>
          <p:cNvPr id="3" name="TextBox 2"/>
          <p:cNvSpPr txBox="1"/>
          <p:nvPr/>
        </p:nvSpPr>
        <p:spPr>
          <a:xfrm>
            <a:off x="457200" y="4609406"/>
            <a:ext cx="8572500" cy="2031325"/>
          </a:xfrm>
          <a:prstGeom prst="rect">
            <a:avLst/>
          </a:prstGeom>
          <a:solidFill>
            <a:schemeClr val="bg1"/>
          </a:solidFill>
        </p:spPr>
        <p:txBody>
          <a:bodyPr wrap="square" rtlCol="0">
            <a:spAutoFit/>
          </a:bodyPr>
          <a:lstStyle/>
          <a:p>
            <a:pPr marL="285750" indent="-285750">
              <a:buFont typeface="Arial" charset="0"/>
              <a:buChar char="•"/>
            </a:pPr>
            <a:r>
              <a:rPr lang="en-US" dirty="0" smtClean="0">
                <a:solidFill>
                  <a:srgbClr val="000000"/>
                </a:solidFill>
              </a:rPr>
              <a:t>Turing “Can Machines Think” – Turing Test : Exhibit human-like intelligence</a:t>
            </a:r>
          </a:p>
          <a:p>
            <a:pPr marL="285750" indent="-285750">
              <a:buFont typeface="Arial" charset="0"/>
              <a:buChar char="•"/>
            </a:pPr>
            <a:r>
              <a:rPr lang="en-US" dirty="0" smtClean="0">
                <a:solidFill>
                  <a:srgbClr val="000000"/>
                </a:solidFill>
              </a:rPr>
              <a:t>Machine learning is </a:t>
            </a:r>
            <a:r>
              <a:rPr lang="en-US" dirty="0" smtClean="0">
                <a:solidFill>
                  <a:srgbClr val="000000"/>
                </a:solidFill>
              </a:rPr>
              <a:t>collection of algorithms that can help achieve </a:t>
            </a:r>
            <a:r>
              <a:rPr lang="en-US" dirty="0" smtClean="0">
                <a:solidFill>
                  <a:srgbClr val="000000"/>
                </a:solidFill>
              </a:rPr>
              <a:t>AI </a:t>
            </a:r>
            <a:endParaRPr lang="en-US" dirty="0" smtClean="0">
              <a:solidFill>
                <a:srgbClr val="000000"/>
              </a:solidFill>
            </a:endParaRPr>
          </a:p>
          <a:p>
            <a:pPr marL="742950" lvl="1" indent="-285750">
              <a:buFont typeface="Arial" charset="0"/>
              <a:buChar char="•"/>
            </a:pPr>
            <a:r>
              <a:rPr lang="en-US" dirty="0" err="1" smtClean="0">
                <a:solidFill>
                  <a:srgbClr val="000000"/>
                </a:solidFill>
              </a:rPr>
              <a:t>e.g</a:t>
            </a:r>
            <a:r>
              <a:rPr lang="en-US" dirty="0" smtClean="0">
                <a:solidFill>
                  <a:srgbClr val="000000"/>
                </a:solidFill>
              </a:rPr>
              <a:t> spam </a:t>
            </a:r>
            <a:r>
              <a:rPr lang="en-US" dirty="0" smtClean="0">
                <a:solidFill>
                  <a:srgbClr val="000000"/>
                </a:solidFill>
              </a:rPr>
              <a:t>filters, HR hiring, </a:t>
            </a:r>
            <a:r>
              <a:rPr lang="en-US" dirty="0" err="1" smtClean="0">
                <a:solidFill>
                  <a:srgbClr val="000000"/>
                </a:solidFill>
              </a:rPr>
              <a:t>etc</a:t>
            </a:r>
            <a:endParaRPr lang="en-US" dirty="0" smtClean="0">
              <a:solidFill>
                <a:srgbClr val="000000"/>
              </a:solidFill>
            </a:endParaRPr>
          </a:p>
          <a:p>
            <a:pPr marL="285750" indent="-285750">
              <a:buFont typeface="Arial" charset="0"/>
              <a:buChar char="•"/>
            </a:pPr>
            <a:r>
              <a:rPr lang="en-US" dirty="0" smtClean="0">
                <a:solidFill>
                  <a:srgbClr val="000000"/>
                </a:solidFill>
              </a:rPr>
              <a:t>Deep learning is one of </a:t>
            </a:r>
            <a:r>
              <a:rPr lang="en-US" dirty="0" smtClean="0">
                <a:solidFill>
                  <a:srgbClr val="000000"/>
                </a:solidFill>
              </a:rPr>
              <a:t>these ML techniques</a:t>
            </a:r>
            <a:endParaRPr lang="en-US" dirty="0" smtClean="0">
              <a:solidFill>
                <a:srgbClr val="000000"/>
              </a:solidFill>
            </a:endParaRPr>
          </a:p>
          <a:p>
            <a:pPr marL="742950" lvl="1" indent="-285750">
              <a:buFont typeface="Arial" charset="0"/>
              <a:buChar char="•"/>
            </a:pPr>
            <a:r>
              <a:rPr lang="en-US" dirty="0" smtClean="0">
                <a:solidFill>
                  <a:srgbClr val="000000"/>
                </a:solidFill>
              </a:rPr>
              <a:t>Recent advances due to GPU and HPC processing (previously very slow, too much data, need training to work)</a:t>
            </a:r>
          </a:p>
          <a:p>
            <a:pPr marL="742950" lvl="1" indent="-285750">
              <a:buFont typeface="Arial" charset="0"/>
              <a:buChar char="•"/>
            </a:pPr>
            <a:r>
              <a:rPr lang="en-US" dirty="0" smtClean="0">
                <a:solidFill>
                  <a:srgbClr val="000000"/>
                </a:solidFill>
              </a:rPr>
              <a:t>Mainly for image and speech recognition – commercial </a:t>
            </a:r>
            <a:r>
              <a:rPr lang="en-US" dirty="0" smtClean="0">
                <a:solidFill>
                  <a:srgbClr val="000000"/>
                </a:solidFill>
              </a:rPr>
              <a:t>apps</a:t>
            </a:r>
            <a:endParaRPr lang="en-US" dirty="0" smtClean="0">
              <a:solidFill>
                <a:srgbClr val="000000"/>
              </a:solidFill>
            </a:endParaRPr>
          </a:p>
        </p:txBody>
      </p:sp>
      <p:sp>
        <p:nvSpPr>
          <p:cNvPr id="4" name="TextBox 3"/>
          <p:cNvSpPr txBox="1"/>
          <p:nvPr/>
        </p:nvSpPr>
        <p:spPr>
          <a:xfrm>
            <a:off x="6959332" y="1339643"/>
            <a:ext cx="1898918" cy="338554"/>
          </a:xfrm>
          <a:prstGeom prst="rect">
            <a:avLst/>
          </a:prstGeom>
          <a:noFill/>
        </p:spPr>
        <p:txBody>
          <a:bodyPr wrap="none" rtlCol="0">
            <a:spAutoFit/>
          </a:bodyPr>
          <a:lstStyle/>
          <a:p>
            <a:pPr marL="228600" indent="-228600">
              <a:spcBef>
                <a:spcPts val="880"/>
              </a:spcBef>
              <a:buClr>
                <a:srgbClr val="2DB2CF"/>
              </a:buClr>
            </a:pPr>
            <a:r>
              <a:rPr lang="en-US" sz="1600" i="1" smtClean="0">
                <a:solidFill>
                  <a:srgbClr val="58585B"/>
                </a:solidFill>
              </a:rPr>
              <a:t>Courtesy </a:t>
            </a:r>
            <a:r>
              <a:rPr lang="en-US" sz="1600" i="1" dirty="0" err="1" smtClean="0">
                <a:solidFill>
                  <a:srgbClr val="58585B"/>
                </a:solidFill>
              </a:rPr>
              <a:t>Nvidia</a:t>
            </a:r>
            <a:r>
              <a:rPr lang="en-US" sz="1600" i="1" dirty="0" smtClean="0">
                <a:solidFill>
                  <a:srgbClr val="58585B"/>
                </a:solidFill>
              </a:rPr>
              <a:t> Blog</a:t>
            </a:r>
          </a:p>
        </p:txBody>
      </p:sp>
    </p:spTree>
    <p:extLst>
      <p:ext uri="{BB962C8B-B14F-4D97-AF65-F5344CB8AC3E}">
        <p14:creationId xmlns:p14="http://schemas.microsoft.com/office/powerpoint/2010/main" val="77916427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0000"/>
                </a:solidFill>
              </a:rPr>
              <a:t>AI Tree </a:t>
            </a:r>
            <a:r>
              <a:rPr lang="en-US" dirty="0">
                <a:solidFill>
                  <a:srgbClr val="000000"/>
                </a:solidFill>
              </a:rPr>
              <a:t>(example </a:t>
            </a:r>
            <a:r>
              <a:rPr lang="en-US" dirty="0" smtClean="0">
                <a:solidFill>
                  <a:srgbClr val="000000"/>
                </a:solidFill>
              </a:rPr>
              <a:t>techniques)</a:t>
            </a:r>
            <a:r>
              <a:rPr lang="en-US" dirty="0">
                <a:solidFill>
                  <a:srgbClr val="000000"/>
                </a:solidFill>
              </a:rPr>
              <a:t/>
            </a:r>
            <a:br>
              <a:rPr lang="en-US" dirty="0">
                <a:solidFill>
                  <a:srgbClr val="000000"/>
                </a:solidFill>
              </a:rPr>
            </a:br>
            <a:r>
              <a:rPr lang="en-US" sz="2000" dirty="0" smtClean="0">
                <a:solidFill>
                  <a:srgbClr val="000000"/>
                </a:solidFill>
              </a:rPr>
              <a:t>only a subset are ML algorithms</a:t>
            </a:r>
            <a:endParaRPr lang="en-US" sz="2000" dirty="0">
              <a:solidFill>
                <a:srgbClr val="000000"/>
              </a:solidFill>
            </a:endParaRPr>
          </a:p>
        </p:txBody>
      </p:sp>
      <p:sp>
        <p:nvSpPr>
          <p:cNvPr id="5" name="TextBox 4"/>
          <p:cNvSpPr txBox="1"/>
          <p:nvPr/>
        </p:nvSpPr>
        <p:spPr>
          <a:xfrm>
            <a:off x="593124" y="3280025"/>
            <a:ext cx="1676400" cy="400110"/>
          </a:xfrm>
          <a:prstGeom prst="rect">
            <a:avLst/>
          </a:prstGeom>
          <a:noFill/>
        </p:spPr>
        <p:txBody>
          <a:bodyPr wrap="square" rtlCol="0">
            <a:spAutoFit/>
          </a:bodyPr>
          <a:lstStyle/>
          <a:p>
            <a:pPr marL="228600" indent="-228600">
              <a:spcBef>
                <a:spcPts val="880"/>
              </a:spcBef>
              <a:buClr>
                <a:srgbClr val="2DB2CF"/>
              </a:buClr>
            </a:pPr>
            <a:r>
              <a:rPr lang="en-US" sz="2000" smtClean="0">
                <a:solidFill>
                  <a:srgbClr val="000000"/>
                </a:solidFill>
              </a:rPr>
              <a:t>AI</a:t>
            </a:r>
            <a:endParaRPr lang="en-US" sz="2000" dirty="0" smtClean="0">
              <a:solidFill>
                <a:srgbClr val="000000"/>
              </a:solidFill>
            </a:endParaRPr>
          </a:p>
        </p:txBody>
      </p:sp>
      <p:sp>
        <p:nvSpPr>
          <p:cNvPr id="6" name="TextBox 5"/>
          <p:cNvSpPr txBox="1"/>
          <p:nvPr/>
        </p:nvSpPr>
        <p:spPr>
          <a:xfrm>
            <a:off x="1600200" y="1702564"/>
            <a:ext cx="1752600" cy="707886"/>
          </a:xfrm>
          <a:prstGeom prst="rect">
            <a:avLst/>
          </a:prstGeom>
          <a:noFill/>
        </p:spPr>
        <p:txBody>
          <a:bodyPr wrap="square" rtlCol="0">
            <a:spAutoFit/>
          </a:bodyPr>
          <a:lstStyle/>
          <a:p>
            <a:pPr marL="228600" indent="-228600">
              <a:spcBef>
                <a:spcPts val="880"/>
              </a:spcBef>
              <a:buClr>
                <a:srgbClr val="2DB2CF"/>
              </a:buClr>
            </a:pPr>
            <a:r>
              <a:rPr lang="en-US" sz="2000" dirty="0" smtClean="0">
                <a:solidFill>
                  <a:srgbClr val="000000"/>
                </a:solidFill>
              </a:rPr>
              <a:t>Optimization technique</a:t>
            </a:r>
          </a:p>
        </p:txBody>
      </p:sp>
      <p:sp>
        <p:nvSpPr>
          <p:cNvPr id="7" name="TextBox 6"/>
          <p:cNvSpPr txBox="1"/>
          <p:nvPr/>
        </p:nvSpPr>
        <p:spPr>
          <a:xfrm>
            <a:off x="367013" y="6217540"/>
            <a:ext cx="1752600" cy="400110"/>
          </a:xfrm>
          <a:prstGeom prst="rect">
            <a:avLst/>
          </a:prstGeom>
          <a:noFill/>
        </p:spPr>
        <p:txBody>
          <a:bodyPr wrap="square" rtlCol="0">
            <a:spAutoFit/>
          </a:bodyPr>
          <a:lstStyle/>
          <a:p>
            <a:pPr marL="228600" indent="-228600">
              <a:spcBef>
                <a:spcPts val="880"/>
              </a:spcBef>
              <a:buClr>
                <a:srgbClr val="2DB2CF"/>
              </a:buClr>
            </a:pPr>
            <a:r>
              <a:rPr lang="en-US" sz="2000" dirty="0" smtClean="0">
                <a:solidFill>
                  <a:srgbClr val="000000"/>
                </a:solidFill>
              </a:rPr>
              <a:t>Many more</a:t>
            </a:r>
            <a:r>
              <a:rPr lang="is-IS" sz="2000" dirty="0" smtClean="0">
                <a:solidFill>
                  <a:srgbClr val="000000"/>
                </a:solidFill>
              </a:rPr>
              <a:t>….</a:t>
            </a:r>
            <a:endParaRPr lang="en-US" sz="2000" dirty="0" smtClean="0">
              <a:solidFill>
                <a:srgbClr val="000000"/>
              </a:solidFill>
            </a:endParaRPr>
          </a:p>
        </p:txBody>
      </p:sp>
      <p:sp>
        <p:nvSpPr>
          <p:cNvPr id="8" name="TextBox 7"/>
          <p:cNvSpPr txBox="1"/>
          <p:nvPr/>
        </p:nvSpPr>
        <p:spPr>
          <a:xfrm>
            <a:off x="1510442" y="3193399"/>
            <a:ext cx="1752600" cy="400110"/>
          </a:xfrm>
          <a:prstGeom prst="rect">
            <a:avLst/>
          </a:prstGeom>
          <a:noFill/>
        </p:spPr>
        <p:txBody>
          <a:bodyPr wrap="square" rtlCol="0">
            <a:spAutoFit/>
          </a:bodyPr>
          <a:lstStyle/>
          <a:p>
            <a:pPr marL="228600" indent="-228600">
              <a:spcBef>
                <a:spcPts val="880"/>
              </a:spcBef>
              <a:buClr>
                <a:srgbClr val="2DB2CF"/>
              </a:buClr>
            </a:pPr>
            <a:r>
              <a:rPr lang="en-US" sz="2000" dirty="0" smtClean="0">
                <a:solidFill>
                  <a:srgbClr val="000000"/>
                </a:solidFill>
              </a:rPr>
              <a:t>Expert systems</a:t>
            </a:r>
          </a:p>
        </p:txBody>
      </p:sp>
      <p:sp>
        <p:nvSpPr>
          <p:cNvPr id="9" name="TextBox 8"/>
          <p:cNvSpPr txBox="1"/>
          <p:nvPr/>
        </p:nvSpPr>
        <p:spPr>
          <a:xfrm>
            <a:off x="1727884" y="3738736"/>
            <a:ext cx="1752600" cy="400110"/>
          </a:xfrm>
          <a:prstGeom prst="rect">
            <a:avLst/>
          </a:prstGeom>
          <a:noFill/>
        </p:spPr>
        <p:txBody>
          <a:bodyPr wrap="square" rtlCol="0">
            <a:spAutoFit/>
          </a:bodyPr>
          <a:lstStyle/>
          <a:p>
            <a:pPr marL="228600" indent="-228600">
              <a:spcBef>
                <a:spcPts val="880"/>
              </a:spcBef>
              <a:buClr>
                <a:srgbClr val="2DB2CF"/>
              </a:buClr>
            </a:pPr>
            <a:r>
              <a:rPr lang="en-US" sz="2000" dirty="0" smtClean="0">
                <a:solidFill>
                  <a:srgbClr val="000000"/>
                </a:solidFill>
              </a:rPr>
              <a:t>Fuzzy systems</a:t>
            </a:r>
          </a:p>
        </p:txBody>
      </p:sp>
      <p:sp>
        <p:nvSpPr>
          <p:cNvPr id="10" name="TextBox 9"/>
          <p:cNvSpPr txBox="1"/>
          <p:nvPr/>
        </p:nvSpPr>
        <p:spPr>
          <a:xfrm>
            <a:off x="1613242" y="4468095"/>
            <a:ext cx="1752600" cy="707886"/>
          </a:xfrm>
          <a:prstGeom prst="rect">
            <a:avLst/>
          </a:prstGeom>
          <a:noFill/>
        </p:spPr>
        <p:txBody>
          <a:bodyPr wrap="square" rtlCol="0">
            <a:spAutoFit/>
          </a:bodyPr>
          <a:lstStyle/>
          <a:p>
            <a:pPr>
              <a:spcBef>
                <a:spcPts val="880"/>
              </a:spcBef>
              <a:buClr>
                <a:srgbClr val="2DB2CF"/>
              </a:buClr>
            </a:pPr>
            <a:r>
              <a:rPr lang="en-US" sz="2000" dirty="0" smtClean="0">
                <a:solidFill>
                  <a:srgbClr val="000000"/>
                </a:solidFill>
              </a:rPr>
              <a:t>Neural Networks</a:t>
            </a:r>
          </a:p>
        </p:txBody>
      </p:sp>
      <p:sp>
        <p:nvSpPr>
          <p:cNvPr id="12" name="TextBox 11"/>
          <p:cNvSpPr txBox="1"/>
          <p:nvPr/>
        </p:nvSpPr>
        <p:spPr>
          <a:xfrm>
            <a:off x="4502665" y="1243554"/>
            <a:ext cx="4528751" cy="707886"/>
          </a:xfrm>
          <a:prstGeom prst="rect">
            <a:avLst/>
          </a:prstGeom>
          <a:noFill/>
        </p:spPr>
        <p:txBody>
          <a:bodyPr wrap="square" rtlCol="0">
            <a:spAutoFit/>
          </a:bodyPr>
          <a:lstStyle/>
          <a:p>
            <a:pPr>
              <a:spcBef>
                <a:spcPts val="880"/>
              </a:spcBef>
              <a:buClr>
                <a:srgbClr val="2DB2CF"/>
              </a:buClr>
            </a:pPr>
            <a:r>
              <a:rPr lang="en-US" sz="2000" dirty="0" smtClean="0">
                <a:solidFill>
                  <a:srgbClr val="000000"/>
                </a:solidFill>
              </a:rPr>
              <a:t>Evolutionary algorithms (Genetic algorithms, evolutionary strategies, </a:t>
            </a:r>
            <a:r>
              <a:rPr lang="en-US" sz="2000" dirty="0" err="1" smtClean="0">
                <a:solidFill>
                  <a:srgbClr val="000000"/>
                </a:solidFill>
              </a:rPr>
              <a:t>etc</a:t>
            </a:r>
            <a:r>
              <a:rPr lang="en-US" sz="2000" dirty="0" smtClean="0">
                <a:solidFill>
                  <a:srgbClr val="000000"/>
                </a:solidFill>
              </a:rPr>
              <a:t>)</a:t>
            </a:r>
          </a:p>
        </p:txBody>
      </p:sp>
      <p:sp>
        <p:nvSpPr>
          <p:cNvPr id="13" name="TextBox 12"/>
          <p:cNvSpPr txBox="1"/>
          <p:nvPr/>
        </p:nvSpPr>
        <p:spPr>
          <a:xfrm>
            <a:off x="4502665" y="2018326"/>
            <a:ext cx="4367084" cy="400110"/>
          </a:xfrm>
          <a:prstGeom prst="rect">
            <a:avLst/>
          </a:prstGeom>
          <a:noFill/>
        </p:spPr>
        <p:txBody>
          <a:bodyPr wrap="square" rtlCol="0">
            <a:spAutoFit/>
          </a:bodyPr>
          <a:lstStyle/>
          <a:p>
            <a:pPr>
              <a:spcBef>
                <a:spcPts val="880"/>
              </a:spcBef>
              <a:buClr>
                <a:srgbClr val="2DB2CF"/>
              </a:buClr>
            </a:pPr>
            <a:r>
              <a:rPr lang="en-US" sz="2000" dirty="0" smtClean="0">
                <a:solidFill>
                  <a:srgbClr val="000000"/>
                </a:solidFill>
              </a:rPr>
              <a:t>Swarm intelligence (ant colony, </a:t>
            </a:r>
            <a:r>
              <a:rPr lang="en-US" sz="2000" dirty="0" err="1" smtClean="0">
                <a:solidFill>
                  <a:srgbClr val="000000"/>
                </a:solidFill>
              </a:rPr>
              <a:t>etc</a:t>
            </a:r>
            <a:r>
              <a:rPr lang="en-US" sz="2000" dirty="0" smtClean="0">
                <a:solidFill>
                  <a:srgbClr val="000000"/>
                </a:solidFill>
              </a:rPr>
              <a:t>)</a:t>
            </a:r>
          </a:p>
        </p:txBody>
      </p:sp>
      <p:sp>
        <p:nvSpPr>
          <p:cNvPr id="15" name="TextBox 14"/>
          <p:cNvSpPr txBox="1"/>
          <p:nvPr/>
        </p:nvSpPr>
        <p:spPr>
          <a:xfrm>
            <a:off x="4562390" y="4547375"/>
            <a:ext cx="3225800" cy="400110"/>
          </a:xfrm>
          <a:prstGeom prst="rect">
            <a:avLst/>
          </a:prstGeom>
          <a:noFill/>
        </p:spPr>
        <p:txBody>
          <a:bodyPr wrap="square" rtlCol="0">
            <a:spAutoFit/>
          </a:bodyPr>
          <a:lstStyle/>
          <a:p>
            <a:pPr marL="228600" indent="-228600">
              <a:spcBef>
                <a:spcPts val="880"/>
              </a:spcBef>
              <a:buClr>
                <a:srgbClr val="2DB2CF"/>
              </a:buClr>
            </a:pPr>
            <a:r>
              <a:rPr lang="en-US" sz="2000" dirty="0" smtClean="0">
                <a:solidFill>
                  <a:srgbClr val="000000"/>
                </a:solidFill>
              </a:rPr>
              <a:t>Deep belief networks</a:t>
            </a:r>
          </a:p>
        </p:txBody>
      </p:sp>
      <p:sp>
        <p:nvSpPr>
          <p:cNvPr id="16" name="TextBox 15"/>
          <p:cNvSpPr txBox="1"/>
          <p:nvPr/>
        </p:nvSpPr>
        <p:spPr>
          <a:xfrm>
            <a:off x="4612500" y="4975926"/>
            <a:ext cx="3225800" cy="400110"/>
          </a:xfrm>
          <a:prstGeom prst="rect">
            <a:avLst/>
          </a:prstGeom>
          <a:noFill/>
        </p:spPr>
        <p:txBody>
          <a:bodyPr wrap="square" rtlCol="0">
            <a:spAutoFit/>
          </a:bodyPr>
          <a:lstStyle/>
          <a:p>
            <a:pPr marL="228600" indent="-228600">
              <a:spcBef>
                <a:spcPts val="880"/>
              </a:spcBef>
              <a:buClr>
                <a:srgbClr val="2DB2CF"/>
              </a:buClr>
            </a:pPr>
            <a:r>
              <a:rPr lang="en-US" sz="2000" dirty="0" smtClean="0">
                <a:solidFill>
                  <a:srgbClr val="000000"/>
                </a:solidFill>
              </a:rPr>
              <a:t>Deep </a:t>
            </a:r>
            <a:r>
              <a:rPr lang="en-US" sz="2000" dirty="0" err="1" smtClean="0">
                <a:solidFill>
                  <a:srgbClr val="000000"/>
                </a:solidFill>
              </a:rPr>
              <a:t>boltzman</a:t>
            </a:r>
            <a:r>
              <a:rPr lang="en-US" sz="2000" dirty="0" smtClean="0">
                <a:solidFill>
                  <a:srgbClr val="000000"/>
                </a:solidFill>
              </a:rPr>
              <a:t> networks</a:t>
            </a:r>
          </a:p>
        </p:txBody>
      </p:sp>
      <p:sp>
        <p:nvSpPr>
          <p:cNvPr id="18" name="TextBox 17"/>
          <p:cNvSpPr txBox="1"/>
          <p:nvPr/>
        </p:nvSpPr>
        <p:spPr>
          <a:xfrm>
            <a:off x="4562390" y="4147265"/>
            <a:ext cx="3225800" cy="400110"/>
          </a:xfrm>
          <a:prstGeom prst="rect">
            <a:avLst/>
          </a:prstGeom>
          <a:noFill/>
        </p:spPr>
        <p:txBody>
          <a:bodyPr wrap="square" rtlCol="0">
            <a:spAutoFit/>
          </a:bodyPr>
          <a:lstStyle/>
          <a:p>
            <a:pPr marL="228600" indent="-228600">
              <a:spcBef>
                <a:spcPts val="880"/>
              </a:spcBef>
              <a:buClr>
                <a:srgbClr val="2DB2CF"/>
              </a:buClr>
            </a:pPr>
            <a:r>
              <a:rPr lang="en-US" sz="2000" dirty="0" smtClean="0">
                <a:solidFill>
                  <a:srgbClr val="000000"/>
                </a:solidFill>
              </a:rPr>
              <a:t>Convolutional networks</a:t>
            </a:r>
          </a:p>
        </p:txBody>
      </p:sp>
      <p:sp>
        <p:nvSpPr>
          <p:cNvPr id="19" name="TextBox 18"/>
          <p:cNvSpPr txBox="1"/>
          <p:nvPr/>
        </p:nvSpPr>
        <p:spPr>
          <a:xfrm>
            <a:off x="4619365" y="5452966"/>
            <a:ext cx="3225800" cy="400110"/>
          </a:xfrm>
          <a:prstGeom prst="rect">
            <a:avLst/>
          </a:prstGeom>
          <a:noFill/>
        </p:spPr>
        <p:txBody>
          <a:bodyPr wrap="square" rtlCol="0">
            <a:spAutoFit/>
          </a:bodyPr>
          <a:lstStyle/>
          <a:p>
            <a:pPr marL="228600" indent="-228600">
              <a:spcBef>
                <a:spcPts val="880"/>
              </a:spcBef>
              <a:buClr>
                <a:srgbClr val="2DB2CF"/>
              </a:buClr>
            </a:pPr>
            <a:r>
              <a:rPr lang="en-US" sz="2000" dirty="0" smtClean="0">
                <a:solidFill>
                  <a:srgbClr val="000000"/>
                </a:solidFill>
              </a:rPr>
              <a:t>Stacked </a:t>
            </a:r>
            <a:r>
              <a:rPr lang="en-US" sz="2000" dirty="0" err="1" smtClean="0">
                <a:solidFill>
                  <a:srgbClr val="000000"/>
                </a:solidFill>
              </a:rPr>
              <a:t>autoencoders</a:t>
            </a:r>
            <a:endParaRPr lang="en-US" sz="2000" dirty="0" smtClean="0">
              <a:solidFill>
                <a:srgbClr val="000000"/>
              </a:solidFill>
            </a:endParaRPr>
          </a:p>
        </p:txBody>
      </p:sp>
      <p:cxnSp>
        <p:nvCxnSpPr>
          <p:cNvPr id="21" name="Straight Arrow Connector 20"/>
          <p:cNvCxnSpPr/>
          <p:nvPr/>
        </p:nvCxnSpPr>
        <p:spPr>
          <a:xfrm flipV="1">
            <a:off x="854332" y="2117993"/>
            <a:ext cx="831335" cy="118545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flipV="1">
            <a:off x="982017" y="3442619"/>
            <a:ext cx="574933" cy="798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a:off x="965541" y="3593509"/>
            <a:ext cx="831335" cy="35883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p:nvPr/>
        </p:nvCxnSpPr>
        <p:spPr>
          <a:xfrm>
            <a:off x="901699" y="3710612"/>
            <a:ext cx="762343" cy="113155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a:off x="779847" y="3761114"/>
            <a:ext cx="987168" cy="232723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flipV="1">
            <a:off x="3038731" y="1538413"/>
            <a:ext cx="1463934" cy="26957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a:endCxn id="13" idx="1"/>
          </p:cNvCxnSpPr>
          <p:nvPr/>
        </p:nvCxnSpPr>
        <p:spPr>
          <a:xfrm>
            <a:off x="3083697" y="2054729"/>
            <a:ext cx="1418968" cy="16365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5" name="Straight Arrow Connector 34"/>
          <p:cNvCxnSpPr/>
          <p:nvPr/>
        </p:nvCxnSpPr>
        <p:spPr>
          <a:xfrm>
            <a:off x="3022600" y="2283454"/>
            <a:ext cx="1539790" cy="39345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9" name="Straight Arrow Connector 38"/>
          <p:cNvCxnSpPr/>
          <p:nvPr/>
        </p:nvCxnSpPr>
        <p:spPr>
          <a:xfrm flipV="1">
            <a:off x="2759675" y="4741985"/>
            <a:ext cx="1859690" cy="5607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1" name="Straight Arrow Connector 40"/>
          <p:cNvCxnSpPr>
            <a:endCxn id="16" idx="1"/>
          </p:cNvCxnSpPr>
          <p:nvPr/>
        </p:nvCxnSpPr>
        <p:spPr>
          <a:xfrm>
            <a:off x="2766539" y="4971824"/>
            <a:ext cx="1845961" cy="20415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a:endCxn id="19" idx="1"/>
          </p:cNvCxnSpPr>
          <p:nvPr/>
        </p:nvCxnSpPr>
        <p:spPr>
          <a:xfrm>
            <a:off x="2602128" y="5127308"/>
            <a:ext cx="2017237" cy="52571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4" name="TextBox 43"/>
          <p:cNvSpPr txBox="1"/>
          <p:nvPr/>
        </p:nvSpPr>
        <p:spPr>
          <a:xfrm>
            <a:off x="4615249" y="2556717"/>
            <a:ext cx="4254500" cy="646331"/>
          </a:xfrm>
          <a:prstGeom prst="rect">
            <a:avLst/>
          </a:prstGeom>
          <a:solidFill>
            <a:schemeClr val="bg2"/>
          </a:solidFill>
        </p:spPr>
        <p:txBody>
          <a:bodyPr wrap="square" rtlCol="0">
            <a:spAutoFit/>
          </a:bodyPr>
          <a:lstStyle/>
          <a:p>
            <a:pPr>
              <a:spcBef>
                <a:spcPts val="880"/>
              </a:spcBef>
              <a:buClr>
                <a:srgbClr val="2DB2CF"/>
              </a:buClr>
            </a:pPr>
            <a:r>
              <a:rPr lang="en-US" dirty="0" smtClean="0">
                <a:solidFill>
                  <a:srgbClr val="000000"/>
                </a:solidFill>
              </a:rPr>
              <a:t>Networks : graph algorithm (routing – shortest path)</a:t>
            </a:r>
          </a:p>
        </p:txBody>
      </p:sp>
      <p:sp>
        <p:nvSpPr>
          <p:cNvPr id="46" name="Rectangle 45"/>
          <p:cNvSpPr/>
          <p:nvPr/>
        </p:nvSpPr>
        <p:spPr>
          <a:xfrm>
            <a:off x="2341777" y="3273128"/>
            <a:ext cx="6129123" cy="797208"/>
          </a:xfrm>
          <a:prstGeom prst="rect">
            <a:avLst/>
          </a:prstGeom>
          <a:solidFill>
            <a:schemeClr val="accent3"/>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i="1" dirty="0" smtClean="0">
                <a:solidFill>
                  <a:srgbClr val="000000"/>
                </a:solidFill>
              </a:rPr>
              <a:t>ML: Where </a:t>
            </a:r>
            <a:r>
              <a:rPr lang="en-US" sz="2000" b="1" i="1" dirty="0" smtClean="0">
                <a:solidFill>
                  <a:srgbClr val="000000"/>
                </a:solidFill>
              </a:rPr>
              <a:t>ever </a:t>
            </a:r>
            <a:r>
              <a:rPr lang="en-US" sz="2000" b="1" i="1" dirty="0" smtClean="0">
                <a:solidFill>
                  <a:srgbClr val="000000"/>
                </a:solidFill>
              </a:rPr>
              <a:t>training or ‘</a:t>
            </a:r>
            <a:r>
              <a:rPr lang="en-US" sz="2000" b="1" i="1" smtClean="0">
                <a:solidFill>
                  <a:srgbClr val="000000"/>
                </a:solidFill>
              </a:rPr>
              <a:t>learning’ </a:t>
            </a:r>
            <a:r>
              <a:rPr lang="en-US" sz="2000" b="1" i="1" dirty="0" smtClean="0">
                <a:solidFill>
                  <a:srgbClr val="000000"/>
                </a:solidFill>
              </a:rPr>
              <a:t>on </a:t>
            </a:r>
            <a:r>
              <a:rPr lang="en-US" sz="2000" b="1" i="1" smtClean="0">
                <a:solidFill>
                  <a:srgbClr val="000000"/>
                </a:solidFill>
              </a:rPr>
              <a:t>statistical </a:t>
            </a:r>
            <a:r>
              <a:rPr lang="en-US" sz="2000" b="1" i="1" smtClean="0">
                <a:solidFill>
                  <a:srgbClr val="000000"/>
                </a:solidFill>
              </a:rPr>
              <a:t>data</a:t>
            </a:r>
            <a:endParaRPr lang="en-US" sz="2000" b="1" i="1" dirty="0">
              <a:solidFill>
                <a:srgbClr val="000000"/>
              </a:solidFill>
            </a:endParaRPr>
          </a:p>
        </p:txBody>
      </p:sp>
      <p:cxnSp>
        <p:nvCxnSpPr>
          <p:cNvPr id="40" name="Straight Arrow Connector 39"/>
          <p:cNvCxnSpPr>
            <a:endCxn id="18" idx="1"/>
          </p:cNvCxnSpPr>
          <p:nvPr/>
        </p:nvCxnSpPr>
        <p:spPr>
          <a:xfrm flipV="1">
            <a:off x="2676610" y="4347320"/>
            <a:ext cx="1885780" cy="31322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9" name="Oval 48"/>
          <p:cNvSpPr/>
          <p:nvPr/>
        </p:nvSpPr>
        <p:spPr>
          <a:xfrm>
            <a:off x="4502665" y="4147265"/>
            <a:ext cx="2615173" cy="1870220"/>
          </a:xfrm>
          <a:prstGeom prst="ellipse">
            <a:avLst/>
          </a:prstGeom>
          <a:no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0000"/>
              </a:solidFill>
            </a:endParaRPr>
          </a:p>
        </p:txBody>
      </p:sp>
      <p:sp>
        <p:nvSpPr>
          <p:cNvPr id="50" name="Oval 49"/>
          <p:cNvSpPr/>
          <p:nvPr/>
        </p:nvSpPr>
        <p:spPr>
          <a:xfrm>
            <a:off x="3919152" y="4089213"/>
            <a:ext cx="3573848" cy="1999133"/>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0000"/>
              </a:solidFill>
            </a:endParaRPr>
          </a:p>
        </p:txBody>
      </p:sp>
      <p:sp>
        <p:nvSpPr>
          <p:cNvPr id="32" name="Oval 31"/>
          <p:cNvSpPr/>
          <p:nvPr/>
        </p:nvSpPr>
        <p:spPr>
          <a:xfrm>
            <a:off x="1593340" y="5859920"/>
            <a:ext cx="2418148" cy="683415"/>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rgbClr val="000000"/>
              </a:solidFill>
            </a:endParaRPr>
          </a:p>
        </p:txBody>
      </p:sp>
      <p:sp>
        <p:nvSpPr>
          <p:cNvPr id="34" name="TextBox 33"/>
          <p:cNvSpPr txBox="1"/>
          <p:nvPr/>
        </p:nvSpPr>
        <p:spPr>
          <a:xfrm>
            <a:off x="1664042" y="5874499"/>
            <a:ext cx="2235198" cy="707886"/>
          </a:xfrm>
          <a:prstGeom prst="rect">
            <a:avLst/>
          </a:prstGeom>
          <a:noFill/>
        </p:spPr>
        <p:txBody>
          <a:bodyPr wrap="square" rtlCol="0">
            <a:spAutoFit/>
          </a:bodyPr>
          <a:lstStyle/>
          <a:p>
            <a:pPr>
              <a:spcBef>
                <a:spcPts val="880"/>
              </a:spcBef>
              <a:buClr>
                <a:srgbClr val="2DB2CF"/>
              </a:buClr>
            </a:pPr>
            <a:r>
              <a:rPr lang="en-US" sz="2000" dirty="0" smtClean="0">
                <a:solidFill>
                  <a:srgbClr val="000000"/>
                </a:solidFill>
              </a:rPr>
              <a:t>Random Forrest, Clustering, </a:t>
            </a:r>
            <a:r>
              <a:rPr lang="en-US" sz="2000" dirty="0" err="1" smtClean="0">
                <a:solidFill>
                  <a:srgbClr val="000000"/>
                </a:solidFill>
              </a:rPr>
              <a:t>etc</a:t>
            </a:r>
            <a:endParaRPr lang="en-US" sz="2000" dirty="0" smtClean="0">
              <a:solidFill>
                <a:srgbClr val="000000"/>
              </a:solidFill>
            </a:endParaRPr>
          </a:p>
        </p:txBody>
      </p:sp>
      <p:cxnSp>
        <p:nvCxnSpPr>
          <p:cNvPr id="36" name="Straight Arrow Connector 35"/>
          <p:cNvCxnSpPr/>
          <p:nvPr/>
        </p:nvCxnSpPr>
        <p:spPr>
          <a:xfrm>
            <a:off x="676532" y="3671732"/>
            <a:ext cx="281113" cy="254580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22425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par>
                                <p:cTn id="7" presetID="1" presetClass="entr" presetSubtype="0" fill="hold" grpId="2" nodeType="withEffect">
                                  <p:stCondLst>
                                    <p:cond delay="0"/>
                                  </p:stCondLst>
                                  <p:childTnLst>
                                    <p:set>
                                      <p:cBhvr>
                                        <p:cTn id="8" dur="1" fill="hold">
                                          <p:stCondLst>
                                            <p:cond delay="0"/>
                                          </p:stCondLst>
                                        </p:cTn>
                                        <p:tgtEl>
                                          <p:spTgt spid="50"/>
                                        </p:tgtEl>
                                        <p:attrNameLst>
                                          <p:attrName>style.visibility</p:attrName>
                                        </p:attrNameLst>
                                      </p:cBhvr>
                                      <p:to>
                                        <p:strVal val="visible"/>
                                      </p:to>
                                    </p:set>
                                  </p:childTnLst>
                                </p:cTn>
                              </p:par>
                              <p:par>
                                <p:cTn id="9" presetID="1" presetClass="entr" presetSubtype="0" fill="hold" grpId="3" nodeType="withEffect">
                                  <p:stCondLst>
                                    <p:cond delay="0"/>
                                  </p:stCondLst>
                                  <p:childTnLst>
                                    <p:set>
                                      <p:cBhvr>
                                        <p:cTn id="10"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3" animBg="1"/>
      <p:bldP spid="50" grpId="2" animBg="1"/>
      <p:bldP spid="32"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487710A0-C33E-CC45-8305-B897475A1CD7}" type="slidenum">
              <a:rPr lang="en-US" smtClean="0"/>
              <a:pPr/>
              <a:t>5</a:t>
            </a:fld>
            <a:endParaRPr lang="en-US"/>
          </a:p>
        </p:txBody>
      </p:sp>
      <p:pic>
        <p:nvPicPr>
          <p:cNvPr id="5" name="Picture 4"/>
          <p:cNvPicPr>
            <a:picLocks noChangeAspect="1"/>
          </p:cNvPicPr>
          <p:nvPr/>
        </p:nvPicPr>
        <p:blipFill>
          <a:blip r:embed="rId2"/>
          <a:stretch>
            <a:fillRect/>
          </a:stretch>
        </p:blipFill>
        <p:spPr>
          <a:xfrm>
            <a:off x="0" y="0"/>
            <a:ext cx="9144000" cy="6848480"/>
          </a:xfrm>
          <a:prstGeom prst="rect">
            <a:avLst/>
          </a:prstGeom>
        </p:spPr>
      </p:pic>
      <p:sp>
        <p:nvSpPr>
          <p:cNvPr id="6" name="Rectangle 5"/>
          <p:cNvSpPr/>
          <p:nvPr/>
        </p:nvSpPr>
        <p:spPr>
          <a:xfrm>
            <a:off x="2286000" y="1790701"/>
            <a:ext cx="5092700" cy="2298699"/>
          </a:xfrm>
          <a:prstGeom prst="rect">
            <a:avLst/>
          </a:prstGeom>
          <a:solidFill>
            <a:srgbClr val="92D050"/>
          </a:solidFill>
        </p:spPr>
        <p:style>
          <a:lnRef idx="1">
            <a:schemeClr val="accent1"/>
          </a:lnRef>
          <a:fillRef idx="3">
            <a:schemeClr val="accent1"/>
          </a:fillRef>
          <a:effectRef idx="2">
            <a:schemeClr val="accent1"/>
          </a:effectRef>
          <a:fontRef idx="minor">
            <a:schemeClr val="lt1"/>
          </a:fontRef>
        </p:style>
        <p:txBody>
          <a:bodyPr rtlCol="0" anchor="ctr"/>
          <a:lstStyle/>
          <a:p>
            <a:r>
              <a:rPr lang="en-US" sz="2000" dirty="0" smtClean="0">
                <a:solidFill>
                  <a:srgbClr val="000000"/>
                </a:solidFill>
              </a:rPr>
              <a:t>Algorithms chosen depending on</a:t>
            </a:r>
          </a:p>
          <a:p>
            <a:pPr marL="285750" indent="-285750">
              <a:buFontTx/>
              <a:buChar char="-"/>
            </a:pPr>
            <a:r>
              <a:rPr lang="en-US" sz="2000" dirty="0" smtClean="0">
                <a:solidFill>
                  <a:srgbClr val="000000"/>
                </a:solidFill>
              </a:rPr>
              <a:t>data </a:t>
            </a:r>
            <a:r>
              <a:rPr lang="en-US" sz="2000" dirty="0" smtClean="0">
                <a:solidFill>
                  <a:srgbClr val="000000"/>
                </a:solidFill>
              </a:rPr>
              <a:t>available </a:t>
            </a:r>
            <a:endParaRPr lang="en-US" sz="2000" dirty="0" smtClean="0">
              <a:solidFill>
                <a:srgbClr val="000000"/>
              </a:solidFill>
            </a:endParaRPr>
          </a:p>
          <a:p>
            <a:pPr marL="285750" indent="-285750">
              <a:buFontTx/>
              <a:buChar char="-"/>
            </a:pPr>
            <a:r>
              <a:rPr lang="en-US" sz="2000" dirty="0" smtClean="0">
                <a:solidFill>
                  <a:srgbClr val="000000"/>
                </a:solidFill>
              </a:rPr>
              <a:t>problem being </a:t>
            </a:r>
            <a:r>
              <a:rPr lang="en-US" sz="2000" dirty="0" smtClean="0">
                <a:solidFill>
                  <a:srgbClr val="000000"/>
                </a:solidFill>
              </a:rPr>
              <a:t>solved</a:t>
            </a:r>
            <a:endParaRPr lang="en-US" sz="2000" dirty="0" smtClean="0">
              <a:solidFill>
                <a:srgbClr val="000000"/>
              </a:solidFill>
            </a:endParaRPr>
          </a:p>
          <a:p>
            <a:pPr marL="285750" indent="-285750">
              <a:buFontTx/>
              <a:buChar char="-"/>
            </a:pPr>
            <a:r>
              <a:rPr lang="en-US" sz="2000" dirty="0">
                <a:solidFill>
                  <a:srgbClr val="000000"/>
                </a:solidFill>
              </a:rPr>
              <a:t>c</a:t>
            </a:r>
            <a:r>
              <a:rPr lang="en-US" sz="2000" dirty="0" smtClean="0">
                <a:solidFill>
                  <a:srgbClr val="000000"/>
                </a:solidFill>
              </a:rPr>
              <a:t>ombining </a:t>
            </a:r>
            <a:r>
              <a:rPr lang="en-US" sz="2000" dirty="0" smtClean="0">
                <a:solidFill>
                  <a:srgbClr val="000000"/>
                </a:solidFill>
              </a:rPr>
              <a:t>multiple techniques</a:t>
            </a:r>
          </a:p>
          <a:p>
            <a:r>
              <a:rPr lang="en-US" sz="2000" dirty="0" smtClean="0">
                <a:solidFill>
                  <a:srgbClr val="000000"/>
                </a:solidFill>
              </a:rPr>
              <a:t>(some 50% accuracy, others 80% accuracy)</a:t>
            </a:r>
            <a:endParaRPr lang="en-US" sz="2000" dirty="0">
              <a:solidFill>
                <a:srgbClr val="000000"/>
              </a:solidFill>
            </a:endParaRPr>
          </a:p>
        </p:txBody>
      </p:sp>
    </p:spTree>
    <p:extLst>
      <p:ext uri="{BB962C8B-B14F-4D97-AF65-F5344CB8AC3E}">
        <p14:creationId xmlns:p14="http://schemas.microsoft.com/office/powerpoint/2010/main" val="1964434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0000"/>
                </a:solidFill>
              </a:rPr>
              <a:t>Example: Choosing Algorithms for </a:t>
            </a:r>
            <a:r>
              <a:rPr lang="en-US" dirty="0" smtClean="0">
                <a:solidFill>
                  <a:srgbClr val="000000"/>
                </a:solidFill>
              </a:rPr>
              <a:t>Problems </a:t>
            </a:r>
            <a:r>
              <a:rPr lang="en-US" dirty="0" smtClean="0">
                <a:solidFill>
                  <a:srgbClr val="000000"/>
                </a:solidFill>
              </a:rPr>
              <a:t/>
            </a:r>
            <a:br>
              <a:rPr lang="en-US" dirty="0" smtClean="0">
                <a:solidFill>
                  <a:srgbClr val="000000"/>
                </a:solidFill>
              </a:rPr>
            </a:br>
            <a:r>
              <a:rPr lang="en-US" sz="2400" dirty="0" smtClean="0">
                <a:solidFill>
                  <a:srgbClr val="000000"/>
                </a:solidFill>
              </a:rPr>
              <a:t>(e.g. </a:t>
            </a:r>
            <a:r>
              <a:rPr lang="en-US" sz="2400" dirty="0" smtClean="0">
                <a:solidFill>
                  <a:srgbClr val="000000"/>
                </a:solidFill>
              </a:rPr>
              <a:t>deep learning or DNNs</a:t>
            </a:r>
            <a:r>
              <a:rPr lang="en-US" sz="2400" dirty="0" smtClean="0">
                <a:solidFill>
                  <a:srgbClr val="000000"/>
                </a:solidFill>
              </a:rPr>
              <a:t>)</a:t>
            </a:r>
            <a:r>
              <a:rPr lang="en-US" dirty="0" smtClean="0">
                <a:solidFill>
                  <a:srgbClr val="000000"/>
                </a:solidFill>
              </a:rPr>
              <a:t> </a:t>
            </a:r>
            <a:endParaRPr lang="en-US" dirty="0">
              <a:solidFill>
                <a:srgbClr val="000000"/>
              </a:solidFill>
            </a:endParaRP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791583097"/>
              </p:ext>
            </p:extLst>
          </p:nvPr>
        </p:nvGraphicFramePr>
        <p:xfrm>
          <a:off x="457200" y="1600200"/>
          <a:ext cx="8318500" cy="2682240"/>
        </p:xfrm>
        <a:graphic>
          <a:graphicData uri="http://schemas.openxmlformats.org/drawingml/2006/table">
            <a:tbl>
              <a:tblPr firstRow="1" firstCol="1" bandRow="1">
                <a:tableStyleId>{5C22544A-7EE6-4342-B048-85BDC9FD1C3A}</a:tableStyleId>
              </a:tblPr>
              <a:tblGrid>
                <a:gridCol w="1516903"/>
                <a:gridCol w="1761565"/>
                <a:gridCol w="2402133"/>
                <a:gridCol w="2637899"/>
              </a:tblGrid>
              <a:tr h="0">
                <a:tc>
                  <a:txBody>
                    <a:bodyPr/>
                    <a:lstStyle/>
                    <a:p>
                      <a:pPr marL="0" marR="0" algn="l">
                        <a:spcBef>
                          <a:spcPts val="0"/>
                        </a:spcBef>
                        <a:spcAft>
                          <a:spcPts val="0"/>
                        </a:spcAft>
                      </a:pPr>
                      <a:r>
                        <a:rPr lang="en-US" sz="1600" dirty="0">
                          <a:solidFill>
                            <a:srgbClr val="000000"/>
                          </a:solidFill>
                          <a:effectLst/>
                        </a:rPr>
                        <a:t>Deep neural network </a:t>
                      </a:r>
                      <a:endParaRPr lang="en-US" sz="1800" dirty="0">
                        <a:solidFill>
                          <a:srgbClr val="000000"/>
                        </a:solidFill>
                        <a:effectLst/>
                        <a:latin typeface="Calibri" charset="0"/>
                        <a:ea typeface="Calibri" charset="0"/>
                        <a:cs typeface="Times New Roman" charset="0"/>
                      </a:endParaRPr>
                    </a:p>
                  </a:txBody>
                  <a:tcPr marL="65521" marR="65521" marT="0" marB="0"/>
                </a:tc>
                <a:tc>
                  <a:txBody>
                    <a:bodyPr/>
                    <a:lstStyle/>
                    <a:p>
                      <a:pPr marL="0" marR="0" algn="l">
                        <a:spcBef>
                          <a:spcPts val="0"/>
                        </a:spcBef>
                        <a:spcAft>
                          <a:spcPts val="0"/>
                        </a:spcAft>
                      </a:pPr>
                      <a:r>
                        <a:rPr lang="en-US" sz="1600" dirty="0">
                          <a:solidFill>
                            <a:srgbClr val="000000"/>
                          </a:solidFill>
                          <a:effectLst/>
                        </a:rPr>
                        <a:t>Input </a:t>
                      </a:r>
                      <a:r>
                        <a:rPr lang="en-US" sz="1600" dirty="0" smtClean="0">
                          <a:solidFill>
                            <a:srgbClr val="000000"/>
                          </a:solidFill>
                          <a:effectLst/>
                        </a:rPr>
                        <a:t>Data</a:t>
                      </a:r>
                      <a:endParaRPr lang="en-US" sz="1800" dirty="0">
                        <a:solidFill>
                          <a:srgbClr val="000000"/>
                        </a:solidFill>
                        <a:effectLst/>
                        <a:latin typeface="Calibri" charset="0"/>
                        <a:ea typeface="Calibri" charset="0"/>
                        <a:cs typeface="Times New Roman" charset="0"/>
                      </a:endParaRPr>
                    </a:p>
                  </a:txBody>
                  <a:tcPr marL="65521" marR="65521" marT="0" marB="0"/>
                </a:tc>
                <a:tc>
                  <a:txBody>
                    <a:bodyPr/>
                    <a:lstStyle/>
                    <a:p>
                      <a:pPr marL="0" marR="0" algn="l">
                        <a:spcBef>
                          <a:spcPts val="0"/>
                        </a:spcBef>
                        <a:spcAft>
                          <a:spcPts val="0"/>
                        </a:spcAft>
                      </a:pPr>
                      <a:r>
                        <a:rPr lang="en-US" sz="1600">
                          <a:solidFill>
                            <a:srgbClr val="000000"/>
                          </a:solidFill>
                          <a:effectLst/>
                        </a:rPr>
                        <a:t>Applied for</a:t>
                      </a:r>
                      <a:endParaRPr lang="en-US" sz="1800">
                        <a:solidFill>
                          <a:srgbClr val="000000"/>
                        </a:solidFill>
                        <a:effectLst/>
                        <a:latin typeface="Calibri" charset="0"/>
                        <a:ea typeface="Calibri" charset="0"/>
                        <a:cs typeface="Times New Roman" charset="0"/>
                      </a:endParaRPr>
                    </a:p>
                  </a:txBody>
                  <a:tcPr marL="65521" marR="65521" marT="0" marB="0"/>
                </a:tc>
                <a:tc>
                  <a:txBody>
                    <a:bodyPr/>
                    <a:lstStyle/>
                    <a:p>
                      <a:pPr marL="0" marR="0" algn="l">
                        <a:spcBef>
                          <a:spcPts val="0"/>
                        </a:spcBef>
                        <a:spcAft>
                          <a:spcPts val="0"/>
                        </a:spcAft>
                      </a:pPr>
                      <a:r>
                        <a:rPr lang="en-US" sz="1600">
                          <a:solidFill>
                            <a:srgbClr val="000000"/>
                          </a:solidFill>
                          <a:effectLst/>
                        </a:rPr>
                        <a:t>Variants</a:t>
                      </a:r>
                      <a:endParaRPr lang="en-US" sz="1800">
                        <a:solidFill>
                          <a:srgbClr val="000000"/>
                        </a:solidFill>
                        <a:effectLst/>
                        <a:latin typeface="Calibri" charset="0"/>
                        <a:ea typeface="Calibri" charset="0"/>
                        <a:cs typeface="Times New Roman" charset="0"/>
                      </a:endParaRPr>
                    </a:p>
                  </a:txBody>
                  <a:tcPr marL="65521" marR="65521" marT="0" marB="0"/>
                </a:tc>
              </a:tr>
              <a:tr h="0">
                <a:tc>
                  <a:txBody>
                    <a:bodyPr/>
                    <a:lstStyle/>
                    <a:p>
                      <a:pPr marL="0" marR="0" algn="l">
                        <a:spcBef>
                          <a:spcPts val="0"/>
                        </a:spcBef>
                        <a:spcAft>
                          <a:spcPts val="0"/>
                        </a:spcAft>
                      </a:pPr>
                      <a:r>
                        <a:rPr lang="en-US" sz="1600" b="0" dirty="0">
                          <a:solidFill>
                            <a:srgbClr val="000000"/>
                          </a:solidFill>
                          <a:effectLst/>
                        </a:rPr>
                        <a:t>Feed forward neural network</a:t>
                      </a:r>
                      <a:endParaRPr lang="en-US" sz="1800" b="0" dirty="0">
                        <a:solidFill>
                          <a:srgbClr val="000000"/>
                        </a:solidFill>
                        <a:effectLst/>
                        <a:latin typeface="Calibri" charset="0"/>
                        <a:ea typeface="Calibri" charset="0"/>
                        <a:cs typeface="Times New Roman" charset="0"/>
                      </a:endParaRPr>
                    </a:p>
                  </a:txBody>
                  <a:tcPr marL="65521" marR="65521" marT="0" marB="0"/>
                </a:tc>
                <a:tc>
                  <a:txBody>
                    <a:bodyPr/>
                    <a:lstStyle/>
                    <a:p>
                      <a:pPr marL="0" marR="0" algn="l">
                        <a:spcBef>
                          <a:spcPts val="0"/>
                        </a:spcBef>
                        <a:spcAft>
                          <a:spcPts val="0"/>
                        </a:spcAft>
                      </a:pPr>
                      <a:r>
                        <a:rPr lang="en-US" sz="1600" dirty="0">
                          <a:solidFill>
                            <a:srgbClr val="000000"/>
                          </a:solidFill>
                          <a:effectLst/>
                        </a:rPr>
                        <a:t>Hierarchical data representations</a:t>
                      </a:r>
                      <a:endParaRPr lang="en-US" sz="1800" dirty="0">
                        <a:solidFill>
                          <a:srgbClr val="000000"/>
                        </a:solidFill>
                        <a:effectLst/>
                        <a:latin typeface="Calibri" charset="0"/>
                        <a:ea typeface="Calibri" charset="0"/>
                        <a:cs typeface="Times New Roman" charset="0"/>
                      </a:endParaRPr>
                    </a:p>
                  </a:txBody>
                  <a:tcPr marL="65521" marR="65521" marT="0" marB="0"/>
                </a:tc>
                <a:tc>
                  <a:txBody>
                    <a:bodyPr/>
                    <a:lstStyle/>
                    <a:p>
                      <a:pPr marL="285750" marR="0" indent="-285750" algn="l">
                        <a:spcBef>
                          <a:spcPts val="0"/>
                        </a:spcBef>
                        <a:spcAft>
                          <a:spcPts val="0"/>
                        </a:spcAft>
                        <a:buFont typeface="Arial" charset="0"/>
                        <a:buChar char="•"/>
                      </a:pPr>
                      <a:r>
                        <a:rPr lang="en-US" sz="1600" dirty="0">
                          <a:solidFill>
                            <a:srgbClr val="000000"/>
                          </a:solidFill>
                          <a:effectLst/>
                        </a:rPr>
                        <a:t>General </a:t>
                      </a:r>
                      <a:r>
                        <a:rPr lang="en-US" sz="1600" dirty="0" smtClean="0">
                          <a:solidFill>
                            <a:srgbClr val="000000"/>
                          </a:solidFill>
                          <a:effectLst/>
                        </a:rPr>
                        <a:t>classification</a:t>
                      </a:r>
                    </a:p>
                    <a:p>
                      <a:pPr marL="285750" marR="0" indent="-285750" algn="l">
                        <a:spcBef>
                          <a:spcPts val="0"/>
                        </a:spcBef>
                        <a:spcAft>
                          <a:spcPts val="0"/>
                        </a:spcAft>
                        <a:buFont typeface="Arial" charset="0"/>
                        <a:buChar char="•"/>
                      </a:pPr>
                      <a:r>
                        <a:rPr lang="en-US" sz="1600" dirty="0" smtClean="0">
                          <a:solidFill>
                            <a:srgbClr val="000000"/>
                          </a:solidFill>
                          <a:effectLst/>
                        </a:rPr>
                        <a:t>Clustering</a:t>
                      </a:r>
                    </a:p>
                    <a:p>
                      <a:pPr marL="285750" marR="0" indent="-285750" algn="l">
                        <a:spcBef>
                          <a:spcPts val="0"/>
                        </a:spcBef>
                        <a:spcAft>
                          <a:spcPts val="0"/>
                        </a:spcAft>
                        <a:buFont typeface="Arial" charset="0"/>
                        <a:buChar char="•"/>
                      </a:pPr>
                      <a:r>
                        <a:rPr lang="en-US" sz="1600" dirty="0" smtClean="0">
                          <a:solidFill>
                            <a:srgbClr val="000000"/>
                          </a:solidFill>
                          <a:effectLst/>
                        </a:rPr>
                        <a:t>Anomaly finding</a:t>
                      </a:r>
                    </a:p>
                    <a:p>
                      <a:pPr marL="285750" marR="0" indent="-285750" algn="l">
                        <a:spcBef>
                          <a:spcPts val="0"/>
                        </a:spcBef>
                        <a:spcAft>
                          <a:spcPts val="0"/>
                        </a:spcAft>
                        <a:buFont typeface="Arial" charset="0"/>
                        <a:buChar char="•"/>
                      </a:pPr>
                      <a:r>
                        <a:rPr lang="en-US" sz="1600" dirty="0" smtClean="0">
                          <a:solidFill>
                            <a:srgbClr val="000000"/>
                          </a:solidFill>
                          <a:effectLst/>
                        </a:rPr>
                        <a:t>Feature </a:t>
                      </a:r>
                      <a:r>
                        <a:rPr lang="en-US" sz="1600" dirty="0">
                          <a:solidFill>
                            <a:srgbClr val="000000"/>
                          </a:solidFill>
                          <a:effectLst/>
                        </a:rPr>
                        <a:t>extraction</a:t>
                      </a:r>
                      <a:endParaRPr lang="en-US" sz="1800" dirty="0">
                        <a:solidFill>
                          <a:srgbClr val="000000"/>
                        </a:solidFill>
                        <a:effectLst/>
                        <a:latin typeface="Calibri" charset="0"/>
                        <a:ea typeface="Calibri" charset="0"/>
                        <a:cs typeface="Times New Roman" charset="0"/>
                      </a:endParaRPr>
                    </a:p>
                  </a:txBody>
                  <a:tcPr marL="65521" marR="65521" marT="0" marB="0"/>
                </a:tc>
                <a:tc>
                  <a:txBody>
                    <a:bodyPr/>
                    <a:lstStyle/>
                    <a:p>
                      <a:pPr marL="285750" marR="0" indent="-285750" algn="l">
                        <a:spcBef>
                          <a:spcPts val="0"/>
                        </a:spcBef>
                        <a:spcAft>
                          <a:spcPts val="0"/>
                        </a:spcAft>
                        <a:buFont typeface="Arial" charset="0"/>
                        <a:buChar char="•"/>
                      </a:pPr>
                      <a:r>
                        <a:rPr lang="en-US" sz="1600" dirty="0">
                          <a:solidFill>
                            <a:srgbClr val="000000"/>
                          </a:solidFill>
                          <a:effectLst/>
                        </a:rPr>
                        <a:t>Deep belief networks (uses restricted </a:t>
                      </a:r>
                      <a:r>
                        <a:rPr lang="en-US" sz="1600" dirty="0" err="1">
                          <a:solidFill>
                            <a:srgbClr val="000000"/>
                          </a:solidFill>
                          <a:effectLst/>
                        </a:rPr>
                        <a:t>boltzman</a:t>
                      </a:r>
                      <a:r>
                        <a:rPr lang="en-US" sz="1600" dirty="0">
                          <a:solidFill>
                            <a:srgbClr val="000000"/>
                          </a:solidFill>
                          <a:effectLst/>
                        </a:rPr>
                        <a:t> machine for activation function)</a:t>
                      </a:r>
                      <a:endParaRPr lang="en-US" sz="1800" dirty="0">
                        <a:solidFill>
                          <a:srgbClr val="000000"/>
                        </a:solidFill>
                        <a:effectLst/>
                      </a:endParaRPr>
                    </a:p>
                    <a:p>
                      <a:pPr marL="285750" marR="0" indent="-285750" algn="l">
                        <a:spcBef>
                          <a:spcPts val="0"/>
                        </a:spcBef>
                        <a:spcAft>
                          <a:spcPts val="0"/>
                        </a:spcAft>
                        <a:buFont typeface="Arial" charset="0"/>
                        <a:buChar char="•"/>
                      </a:pPr>
                      <a:r>
                        <a:rPr lang="en-US" sz="1600" dirty="0">
                          <a:solidFill>
                            <a:srgbClr val="000000"/>
                          </a:solidFill>
                          <a:effectLst/>
                        </a:rPr>
                        <a:t>Convolutional neural networks</a:t>
                      </a:r>
                      <a:endParaRPr lang="en-US" sz="1800" dirty="0">
                        <a:solidFill>
                          <a:srgbClr val="000000"/>
                        </a:solidFill>
                        <a:effectLst/>
                        <a:latin typeface="Calibri" charset="0"/>
                        <a:ea typeface="Calibri" charset="0"/>
                        <a:cs typeface="Times New Roman" charset="0"/>
                      </a:endParaRPr>
                    </a:p>
                  </a:txBody>
                  <a:tcPr marL="65521" marR="65521" marT="0" marB="0"/>
                </a:tc>
              </a:tr>
              <a:tr h="473710">
                <a:tc>
                  <a:txBody>
                    <a:bodyPr/>
                    <a:lstStyle/>
                    <a:p>
                      <a:pPr marL="0" marR="0" algn="l">
                        <a:spcBef>
                          <a:spcPts val="0"/>
                        </a:spcBef>
                        <a:spcAft>
                          <a:spcPts val="0"/>
                        </a:spcAft>
                      </a:pPr>
                      <a:r>
                        <a:rPr lang="en-US" sz="1600" b="0" dirty="0">
                          <a:solidFill>
                            <a:srgbClr val="000000"/>
                          </a:solidFill>
                          <a:effectLst/>
                        </a:rPr>
                        <a:t>Recurrent neural network</a:t>
                      </a:r>
                      <a:endParaRPr lang="en-US" sz="1800" b="0" dirty="0">
                        <a:solidFill>
                          <a:srgbClr val="000000"/>
                        </a:solidFill>
                        <a:effectLst/>
                        <a:latin typeface="Calibri" charset="0"/>
                        <a:ea typeface="Calibri" charset="0"/>
                        <a:cs typeface="Times New Roman" charset="0"/>
                      </a:endParaRPr>
                    </a:p>
                  </a:txBody>
                  <a:tcPr marL="65521" marR="65521" marT="0" marB="0"/>
                </a:tc>
                <a:tc>
                  <a:txBody>
                    <a:bodyPr/>
                    <a:lstStyle/>
                    <a:p>
                      <a:pPr marL="0" marR="0" algn="l">
                        <a:spcBef>
                          <a:spcPts val="0"/>
                        </a:spcBef>
                        <a:spcAft>
                          <a:spcPts val="0"/>
                        </a:spcAft>
                      </a:pPr>
                      <a:r>
                        <a:rPr lang="en-US" sz="1600" dirty="0">
                          <a:solidFill>
                            <a:srgbClr val="000000"/>
                          </a:solidFill>
                          <a:effectLst/>
                        </a:rPr>
                        <a:t>Sequential data representation </a:t>
                      </a:r>
                      <a:r>
                        <a:rPr lang="en-US" sz="1600" dirty="0" smtClean="0">
                          <a:solidFill>
                            <a:srgbClr val="000000"/>
                          </a:solidFill>
                          <a:effectLst/>
                        </a:rPr>
                        <a:t>(i.e. time series data)</a:t>
                      </a:r>
                      <a:endParaRPr lang="en-US" sz="1800" dirty="0">
                        <a:solidFill>
                          <a:srgbClr val="000000"/>
                        </a:solidFill>
                        <a:effectLst/>
                        <a:latin typeface="Calibri" charset="0"/>
                        <a:ea typeface="Calibri" charset="0"/>
                        <a:cs typeface="Times New Roman" charset="0"/>
                      </a:endParaRPr>
                    </a:p>
                  </a:txBody>
                  <a:tcPr marL="65521" marR="65521" marT="0" marB="0"/>
                </a:tc>
                <a:tc>
                  <a:txBody>
                    <a:bodyPr/>
                    <a:lstStyle/>
                    <a:p>
                      <a:pPr marL="0" marR="0" algn="l">
                        <a:spcBef>
                          <a:spcPts val="0"/>
                        </a:spcBef>
                        <a:spcAft>
                          <a:spcPts val="0"/>
                        </a:spcAft>
                      </a:pPr>
                      <a:r>
                        <a:rPr lang="en-US" sz="1600" dirty="0">
                          <a:solidFill>
                            <a:srgbClr val="000000"/>
                          </a:solidFill>
                          <a:effectLst/>
                        </a:rPr>
                        <a:t>Sequential </a:t>
                      </a:r>
                      <a:r>
                        <a:rPr lang="en-US" sz="1600" dirty="0" smtClean="0">
                          <a:solidFill>
                            <a:srgbClr val="000000"/>
                          </a:solidFill>
                          <a:effectLst/>
                        </a:rPr>
                        <a:t>learning</a:t>
                      </a:r>
                      <a:endParaRPr lang="en-US" sz="1800" dirty="0">
                        <a:solidFill>
                          <a:srgbClr val="000000"/>
                        </a:solidFill>
                        <a:effectLst/>
                        <a:latin typeface="Calibri" charset="0"/>
                        <a:ea typeface="Calibri" charset="0"/>
                        <a:cs typeface="Times New Roman" charset="0"/>
                      </a:endParaRPr>
                    </a:p>
                  </a:txBody>
                  <a:tcPr marL="65521" marR="65521" marT="0" marB="0"/>
                </a:tc>
                <a:tc>
                  <a:txBody>
                    <a:bodyPr/>
                    <a:lstStyle/>
                    <a:p>
                      <a:pPr marL="0" marR="0" algn="l">
                        <a:spcBef>
                          <a:spcPts val="0"/>
                        </a:spcBef>
                        <a:spcAft>
                          <a:spcPts val="0"/>
                        </a:spcAft>
                      </a:pPr>
                      <a:r>
                        <a:rPr lang="en-US" sz="1600" dirty="0">
                          <a:solidFill>
                            <a:srgbClr val="000000"/>
                          </a:solidFill>
                          <a:effectLst/>
                        </a:rPr>
                        <a:t>Long short term memory </a:t>
                      </a:r>
                      <a:r>
                        <a:rPr lang="en-US" sz="1600" dirty="0" smtClean="0">
                          <a:solidFill>
                            <a:srgbClr val="000000"/>
                          </a:solidFill>
                          <a:effectLst/>
                        </a:rPr>
                        <a:t>(LTSM) used </a:t>
                      </a:r>
                      <a:r>
                        <a:rPr lang="en-US" sz="1600" dirty="0">
                          <a:solidFill>
                            <a:srgbClr val="000000"/>
                          </a:solidFill>
                          <a:effectLst/>
                        </a:rPr>
                        <a:t>for speech </a:t>
                      </a:r>
                      <a:r>
                        <a:rPr lang="en-US" sz="1600" dirty="0" smtClean="0">
                          <a:solidFill>
                            <a:srgbClr val="000000"/>
                          </a:solidFill>
                          <a:effectLst/>
                        </a:rPr>
                        <a:t>translation</a:t>
                      </a:r>
                      <a:endParaRPr lang="en-US" sz="1800" dirty="0">
                        <a:solidFill>
                          <a:srgbClr val="000000"/>
                        </a:solidFill>
                        <a:effectLst/>
                        <a:latin typeface="Calibri" charset="0"/>
                        <a:ea typeface="Calibri" charset="0"/>
                        <a:cs typeface="Times New Roman" charset="0"/>
                      </a:endParaRPr>
                    </a:p>
                  </a:txBody>
                  <a:tcPr marL="65521" marR="65521" marT="0" marB="0"/>
                </a:tc>
              </a:tr>
            </a:tbl>
          </a:graphicData>
        </a:graphic>
      </p:graphicFrame>
      <p:sp>
        <p:nvSpPr>
          <p:cNvPr id="9" name="TextBox 8"/>
          <p:cNvSpPr txBox="1"/>
          <p:nvPr/>
        </p:nvSpPr>
        <p:spPr>
          <a:xfrm>
            <a:off x="327282" y="4657412"/>
            <a:ext cx="8816718" cy="1200329"/>
          </a:xfrm>
          <a:prstGeom prst="rect">
            <a:avLst/>
          </a:prstGeom>
          <a:noFill/>
        </p:spPr>
        <p:txBody>
          <a:bodyPr wrap="square" rtlCol="0">
            <a:spAutoFit/>
          </a:bodyPr>
          <a:lstStyle/>
          <a:p>
            <a:pPr marL="285750" indent="-285750">
              <a:spcBef>
                <a:spcPts val="880"/>
              </a:spcBef>
              <a:buClr>
                <a:srgbClr val="2DB2CF"/>
              </a:buClr>
              <a:buFont typeface="Arial" charset="0"/>
              <a:buChar char="•"/>
            </a:pPr>
            <a:r>
              <a:rPr lang="en-US" altLang="x-none" dirty="0" smtClean="0">
                <a:solidFill>
                  <a:srgbClr val="000000"/>
                </a:solidFill>
                <a:latin typeface="Arial" charset="0"/>
              </a:rPr>
              <a:t>There are many variants of DNNs. Papers and researchers in each specific DNN.</a:t>
            </a:r>
          </a:p>
          <a:p>
            <a:pPr marL="285750" indent="-285750">
              <a:buClr>
                <a:srgbClr val="2DB2CF"/>
              </a:buClr>
              <a:buFont typeface="Arial" charset="0"/>
              <a:buChar char="•"/>
            </a:pPr>
            <a:endParaRPr lang="en-US" altLang="x-none" dirty="0" smtClean="0">
              <a:solidFill>
                <a:srgbClr val="000000"/>
              </a:solidFill>
              <a:latin typeface="Arial" charset="0"/>
            </a:endParaRPr>
          </a:p>
          <a:p>
            <a:pPr marL="285750" indent="-285750">
              <a:buClr>
                <a:srgbClr val="2DB2CF"/>
              </a:buClr>
              <a:buFont typeface="Arial" charset="0"/>
              <a:buChar char="•"/>
            </a:pPr>
            <a:r>
              <a:rPr lang="en-US" altLang="x-none" dirty="0" smtClean="0">
                <a:solidFill>
                  <a:srgbClr val="000000"/>
                </a:solidFill>
                <a:latin typeface="Arial" charset="0"/>
              </a:rPr>
              <a:t>DeepMind </a:t>
            </a:r>
            <a:r>
              <a:rPr lang="en-US" altLang="x-none" dirty="0">
                <a:solidFill>
                  <a:srgbClr val="000000"/>
                </a:solidFill>
                <a:latin typeface="Arial" charset="0"/>
              </a:rPr>
              <a:t>used Deep Q-learning for </a:t>
            </a:r>
            <a:r>
              <a:rPr lang="en-US" altLang="x-none" dirty="0" err="1">
                <a:solidFill>
                  <a:srgbClr val="000000"/>
                </a:solidFill>
                <a:latin typeface="Arial" charset="0"/>
              </a:rPr>
              <a:t>Attari</a:t>
            </a:r>
            <a:r>
              <a:rPr lang="en-US" altLang="x-none" dirty="0">
                <a:solidFill>
                  <a:srgbClr val="000000"/>
                </a:solidFill>
                <a:latin typeface="Arial" charset="0"/>
              </a:rPr>
              <a:t> and </a:t>
            </a:r>
            <a:r>
              <a:rPr lang="en-US" altLang="x-none" dirty="0" smtClean="0">
                <a:solidFill>
                  <a:srgbClr val="000000"/>
                </a:solidFill>
                <a:latin typeface="Arial" charset="0"/>
              </a:rPr>
              <a:t>Go</a:t>
            </a:r>
          </a:p>
          <a:p>
            <a:pPr marL="742950" lvl="1" indent="-285750">
              <a:buClr>
                <a:srgbClr val="2DB2CF"/>
              </a:buClr>
              <a:buFont typeface="Arial" charset="0"/>
              <a:buChar char="•"/>
            </a:pPr>
            <a:r>
              <a:rPr lang="en-US" altLang="x-none" dirty="0" smtClean="0">
                <a:solidFill>
                  <a:srgbClr val="000000"/>
                </a:solidFill>
                <a:latin typeface="Arial" charset="0"/>
              </a:rPr>
              <a:t>Action-pairs </a:t>
            </a:r>
            <a:r>
              <a:rPr lang="en-US" altLang="x-none" dirty="0">
                <a:solidFill>
                  <a:srgbClr val="000000"/>
                </a:solidFill>
                <a:latin typeface="Arial" charset="0"/>
              </a:rPr>
              <a:t>based on learned </a:t>
            </a:r>
            <a:r>
              <a:rPr lang="en-US" altLang="x-none" dirty="0" smtClean="0">
                <a:solidFill>
                  <a:srgbClr val="000000"/>
                </a:solidFill>
                <a:latin typeface="Arial" charset="0"/>
              </a:rPr>
              <a:t>data.</a:t>
            </a:r>
          </a:p>
        </p:txBody>
      </p:sp>
    </p:spTree>
    <p:extLst>
      <p:ext uri="{BB962C8B-B14F-4D97-AF65-F5344CB8AC3E}">
        <p14:creationId xmlns:p14="http://schemas.microsoft.com/office/powerpoint/2010/main" val="6114646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0000"/>
                </a:solidFill>
              </a:rPr>
              <a:t>Multiple Tools Available </a:t>
            </a:r>
            <a:r>
              <a:rPr lang="en-US" dirty="0" smtClean="0">
                <a:solidFill>
                  <a:srgbClr val="000000"/>
                </a:solidFill>
              </a:rPr>
              <a:t>(DNN </a:t>
            </a:r>
            <a:r>
              <a:rPr lang="en-US" dirty="0" smtClean="0">
                <a:solidFill>
                  <a:srgbClr val="000000"/>
                </a:solidFill>
              </a:rPr>
              <a:t>Libraries)</a:t>
            </a:r>
            <a:endParaRPr lang="en-US" dirty="0">
              <a:solidFill>
                <a:srgbClr val="000000"/>
              </a:solidFill>
            </a:endParaRPr>
          </a:p>
        </p:txBody>
      </p:sp>
      <p:sp>
        <p:nvSpPr>
          <p:cNvPr id="3" name="Content Placeholder 2"/>
          <p:cNvSpPr>
            <a:spLocks noGrp="1"/>
          </p:cNvSpPr>
          <p:nvPr>
            <p:ph idx="1"/>
          </p:nvPr>
        </p:nvSpPr>
        <p:spPr>
          <a:xfrm>
            <a:off x="451621" y="3911601"/>
            <a:ext cx="8229600" cy="2730499"/>
          </a:xfrm>
        </p:spPr>
        <p:txBody>
          <a:bodyPr/>
          <a:lstStyle/>
          <a:p>
            <a:pPr marL="342900" indent="-342900">
              <a:buClr>
                <a:srgbClr val="2DB2CF"/>
              </a:buClr>
              <a:buFont typeface="Arial" charset="0"/>
              <a:buChar char="•"/>
            </a:pPr>
            <a:r>
              <a:rPr lang="x-none" altLang="x-none" dirty="0">
                <a:solidFill>
                  <a:srgbClr val="000000"/>
                </a:solidFill>
                <a:latin typeface="Arial" charset="0"/>
              </a:rPr>
              <a:t>Google</a:t>
            </a:r>
            <a:r>
              <a:rPr lang="en-US" altLang="x-none" dirty="0">
                <a:solidFill>
                  <a:srgbClr val="000000"/>
                </a:solidFill>
                <a:latin typeface="Arial" charset="0"/>
              </a:rPr>
              <a:t>’s </a:t>
            </a:r>
            <a:r>
              <a:rPr lang="x-none" altLang="x-none" dirty="0">
                <a:solidFill>
                  <a:srgbClr val="000000"/>
                </a:solidFill>
                <a:latin typeface="Arial" charset="0"/>
              </a:rPr>
              <a:t>DNN platform TensorFlow used to tag unlabeled videos, recognize images with </a:t>
            </a:r>
            <a:r>
              <a:rPr lang="en-US" altLang="x-none" dirty="0" smtClean="0">
                <a:solidFill>
                  <a:srgbClr val="000000"/>
                </a:solidFill>
                <a:latin typeface="Arial" charset="0"/>
              </a:rPr>
              <a:t>7</a:t>
            </a:r>
            <a:r>
              <a:rPr lang="x-none" altLang="x-none" dirty="0" smtClean="0">
                <a:solidFill>
                  <a:srgbClr val="000000"/>
                </a:solidFill>
                <a:latin typeface="Arial" charset="0"/>
              </a:rPr>
              <a:t>0</a:t>
            </a:r>
            <a:r>
              <a:rPr lang="x-none" altLang="x-none" dirty="0">
                <a:solidFill>
                  <a:srgbClr val="000000"/>
                </a:solidFill>
                <a:latin typeface="Arial" charset="0"/>
              </a:rPr>
              <a:t>% accuracy and predict Gmail </a:t>
            </a:r>
            <a:r>
              <a:rPr lang="x-none" altLang="x-none" dirty="0" smtClean="0">
                <a:solidFill>
                  <a:srgbClr val="000000"/>
                </a:solidFill>
                <a:latin typeface="Arial" charset="0"/>
              </a:rPr>
              <a:t>replies</a:t>
            </a:r>
            <a:endParaRPr lang="en-US" altLang="x-none" dirty="0">
              <a:solidFill>
                <a:srgbClr val="000000"/>
              </a:solidFill>
              <a:latin typeface="Arial" charset="0"/>
            </a:endParaRPr>
          </a:p>
          <a:p>
            <a:pPr marL="342900" indent="-342900">
              <a:buClr>
                <a:srgbClr val="2DB2CF"/>
              </a:buClr>
              <a:buFont typeface="Arial" charset="0"/>
              <a:buChar char="•"/>
            </a:pPr>
            <a:r>
              <a:rPr lang="en-US" altLang="x-none" dirty="0" err="1" smtClean="0">
                <a:solidFill>
                  <a:srgbClr val="000000"/>
                </a:solidFill>
                <a:latin typeface="Arial" charset="0"/>
              </a:rPr>
              <a:t>Scikit</a:t>
            </a:r>
            <a:r>
              <a:rPr lang="en-US" altLang="x-none" dirty="0" smtClean="0">
                <a:solidFill>
                  <a:srgbClr val="000000"/>
                </a:solidFill>
                <a:latin typeface="Arial" charset="0"/>
              </a:rPr>
              <a:t>-learn good for learning, python library</a:t>
            </a:r>
          </a:p>
          <a:p>
            <a:pPr marL="573088" lvl="1" indent="-342900">
              <a:buClr>
                <a:srgbClr val="2DB2CF"/>
              </a:buClr>
              <a:buFont typeface="Arial" charset="0"/>
              <a:buChar char="•"/>
            </a:pPr>
            <a:endParaRPr lang="en-US" altLang="x-none" dirty="0" smtClean="0">
              <a:solidFill>
                <a:srgbClr val="000000"/>
              </a:solidFill>
              <a:latin typeface="Arial" charset="0"/>
            </a:endParaRPr>
          </a:p>
          <a:p>
            <a:pPr marL="342900" indent="-342900">
              <a:buClr>
                <a:srgbClr val="2DB2CF"/>
              </a:buClr>
              <a:buFont typeface="Arial" charset="0"/>
              <a:buChar char="•"/>
            </a:pPr>
            <a:r>
              <a:rPr lang="en-US" altLang="x-none" dirty="0" smtClean="0">
                <a:solidFill>
                  <a:srgbClr val="000000"/>
                </a:solidFill>
                <a:latin typeface="Arial" charset="0"/>
              </a:rPr>
              <a:t>HPC </a:t>
            </a:r>
            <a:r>
              <a:rPr lang="en-US" altLang="x-none" dirty="0" smtClean="0">
                <a:solidFill>
                  <a:srgbClr val="000000"/>
                </a:solidFill>
                <a:latin typeface="Arial" charset="0"/>
              </a:rPr>
              <a:t>innovation: analyze massive </a:t>
            </a:r>
            <a:r>
              <a:rPr lang="en-US" altLang="x-none" dirty="0">
                <a:solidFill>
                  <a:srgbClr val="000000"/>
                </a:solidFill>
                <a:latin typeface="Arial" charset="0"/>
              </a:rPr>
              <a:t>data </a:t>
            </a:r>
            <a:r>
              <a:rPr lang="en-US" altLang="x-none" dirty="0" smtClean="0">
                <a:solidFill>
                  <a:srgbClr val="000000"/>
                </a:solidFill>
                <a:latin typeface="Arial" charset="0"/>
              </a:rPr>
              <a:t>sets </a:t>
            </a:r>
            <a:endParaRPr lang="en-US" altLang="x-none" dirty="0" smtClean="0">
              <a:solidFill>
                <a:srgbClr val="000000"/>
              </a:solidFill>
              <a:latin typeface="Arial" charset="0"/>
            </a:endParaRPr>
          </a:p>
          <a:p>
            <a:pPr marL="573088" lvl="1" indent="-342900">
              <a:buClr>
                <a:srgbClr val="2DB2CF"/>
              </a:buClr>
              <a:buFont typeface="Arial" charset="0"/>
              <a:buChar char="•"/>
            </a:pPr>
            <a:r>
              <a:rPr lang="en-US" altLang="x-none" dirty="0">
                <a:solidFill>
                  <a:srgbClr val="000000"/>
                </a:solidFill>
                <a:latin typeface="Arial" charset="0"/>
              </a:rPr>
              <a:t>M</a:t>
            </a:r>
            <a:r>
              <a:rPr lang="en-US" altLang="x-none" dirty="0" smtClean="0">
                <a:solidFill>
                  <a:srgbClr val="000000"/>
                </a:solidFill>
                <a:latin typeface="Arial" charset="0"/>
              </a:rPr>
              <a:t>odel </a:t>
            </a:r>
            <a:r>
              <a:rPr lang="en-US" altLang="x-none" dirty="0">
                <a:solidFill>
                  <a:srgbClr val="000000"/>
                </a:solidFill>
                <a:latin typeface="Arial" charset="0"/>
              </a:rPr>
              <a:t>and data </a:t>
            </a:r>
            <a:r>
              <a:rPr lang="en-US" altLang="x-none" dirty="0" smtClean="0">
                <a:solidFill>
                  <a:srgbClr val="000000"/>
                </a:solidFill>
                <a:latin typeface="Arial" charset="0"/>
              </a:rPr>
              <a:t>parallelism to reduce the training </a:t>
            </a:r>
            <a:r>
              <a:rPr lang="en-US" altLang="x-none" dirty="0" smtClean="0">
                <a:solidFill>
                  <a:srgbClr val="000000"/>
                </a:solidFill>
                <a:latin typeface="Arial" charset="0"/>
              </a:rPr>
              <a:t>time</a:t>
            </a:r>
          </a:p>
          <a:p>
            <a:pPr marL="573088" lvl="1" indent="-342900">
              <a:buClr>
                <a:srgbClr val="2DB2CF"/>
              </a:buClr>
              <a:buFont typeface="Arial" charset="0"/>
              <a:buChar char="•"/>
            </a:pPr>
            <a:r>
              <a:rPr lang="en-US" altLang="x-none" dirty="0" smtClean="0">
                <a:solidFill>
                  <a:srgbClr val="000000"/>
                </a:solidFill>
                <a:latin typeface="Arial" charset="0"/>
              </a:rPr>
              <a:t>DNNs </a:t>
            </a:r>
            <a:r>
              <a:rPr lang="en-US" altLang="x-none" dirty="0">
                <a:solidFill>
                  <a:srgbClr val="000000"/>
                </a:solidFill>
                <a:latin typeface="Arial" charset="0"/>
              </a:rPr>
              <a:t>m</a:t>
            </a:r>
            <a:r>
              <a:rPr lang="en-US" altLang="x-none" dirty="0" smtClean="0">
                <a:solidFill>
                  <a:srgbClr val="000000"/>
                </a:solidFill>
                <a:latin typeface="Arial" charset="0"/>
              </a:rPr>
              <a:t>ostly </a:t>
            </a:r>
            <a:r>
              <a:rPr lang="en-US" altLang="x-none" dirty="0">
                <a:solidFill>
                  <a:srgbClr val="000000"/>
                </a:solidFill>
                <a:latin typeface="Arial" charset="0"/>
              </a:rPr>
              <a:t>used in image analysis</a:t>
            </a:r>
          </a:p>
          <a:p>
            <a:pPr marL="573088" lvl="1" indent="-342900">
              <a:buClr>
                <a:srgbClr val="2DB2CF"/>
              </a:buClr>
              <a:buFont typeface="Arial" charset="0"/>
              <a:buChar char="•"/>
            </a:pPr>
            <a:endParaRPr lang="en-US" dirty="0">
              <a:solidFill>
                <a:srgbClr val="000000"/>
              </a:solidFill>
            </a:endParaRPr>
          </a:p>
          <a:p>
            <a:endParaRPr lang="en-US" dirty="0">
              <a:solidFill>
                <a:srgbClr val="000000"/>
              </a:solidFill>
            </a:endParaRPr>
          </a:p>
        </p:txBody>
      </p:sp>
      <p:graphicFrame>
        <p:nvGraphicFramePr>
          <p:cNvPr id="5" name="Table 4"/>
          <p:cNvGraphicFramePr>
            <a:graphicFrameLocks noGrp="1"/>
          </p:cNvGraphicFramePr>
          <p:nvPr>
            <p:extLst>
              <p:ext uri="{D42A27DB-BD31-4B8C-83A1-F6EECF244321}">
                <p14:modId xmlns:p14="http://schemas.microsoft.com/office/powerpoint/2010/main" val="875683191"/>
              </p:ext>
            </p:extLst>
          </p:nvPr>
        </p:nvGraphicFramePr>
        <p:xfrm>
          <a:off x="451621" y="1417638"/>
          <a:ext cx="8597386" cy="2239821"/>
        </p:xfrm>
        <a:graphic>
          <a:graphicData uri="http://schemas.openxmlformats.org/drawingml/2006/table">
            <a:tbl>
              <a:tblPr firstRow="1" firstCol="1" bandRow="1">
                <a:tableStyleId>{5C22544A-7EE6-4342-B048-85BDC9FD1C3A}</a:tableStyleId>
              </a:tblPr>
              <a:tblGrid>
                <a:gridCol w="1447288"/>
                <a:gridCol w="1295400"/>
                <a:gridCol w="3704892"/>
                <a:gridCol w="2149806"/>
              </a:tblGrid>
              <a:tr h="289101">
                <a:tc>
                  <a:txBody>
                    <a:bodyPr/>
                    <a:lstStyle/>
                    <a:p>
                      <a:pPr marL="0" marR="0" algn="just">
                        <a:spcBef>
                          <a:spcPts val="0"/>
                        </a:spcBef>
                        <a:spcAft>
                          <a:spcPts val="0"/>
                        </a:spcAft>
                      </a:pPr>
                      <a:r>
                        <a:rPr lang="en-US" sz="1600">
                          <a:solidFill>
                            <a:srgbClr val="000000"/>
                          </a:solidFill>
                          <a:effectLst/>
                        </a:rPr>
                        <a:t>Toolkit </a:t>
                      </a:r>
                      <a:endParaRPr lang="en-US" sz="1600">
                        <a:solidFill>
                          <a:srgbClr val="000000"/>
                        </a:solidFill>
                        <a:effectLst/>
                        <a:latin typeface="Times New Roman" charset="0"/>
                        <a:ea typeface="Calibri" charset="0"/>
                      </a:endParaRPr>
                    </a:p>
                  </a:txBody>
                  <a:tcPr marL="68580" marR="68580" marT="0" marB="0"/>
                </a:tc>
                <a:tc>
                  <a:txBody>
                    <a:bodyPr/>
                    <a:lstStyle/>
                    <a:p>
                      <a:pPr marL="0" marR="0" algn="just">
                        <a:spcBef>
                          <a:spcPts val="0"/>
                        </a:spcBef>
                        <a:spcAft>
                          <a:spcPts val="0"/>
                        </a:spcAft>
                      </a:pPr>
                      <a:r>
                        <a:rPr lang="en-US" sz="1600" dirty="0">
                          <a:solidFill>
                            <a:srgbClr val="000000"/>
                          </a:solidFill>
                          <a:effectLst/>
                        </a:rPr>
                        <a:t>Language </a:t>
                      </a:r>
                      <a:endParaRPr lang="en-US" sz="1600" dirty="0">
                        <a:solidFill>
                          <a:srgbClr val="000000"/>
                        </a:solidFill>
                        <a:effectLst/>
                        <a:latin typeface="Times New Roman" charset="0"/>
                        <a:ea typeface="Calibri" charset="0"/>
                      </a:endParaRPr>
                    </a:p>
                  </a:txBody>
                  <a:tcPr marL="68580" marR="68580" marT="0" marB="0"/>
                </a:tc>
                <a:tc>
                  <a:txBody>
                    <a:bodyPr/>
                    <a:lstStyle/>
                    <a:p>
                      <a:pPr marL="0" marR="0" algn="just">
                        <a:spcBef>
                          <a:spcPts val="0"/>
                        </a:spcBef>
                        <a:spcAft>
                          <a:spcPts val="0"/>
                        </a:spcAft>
                      </a:pPr>
                      <a:r>
                        <a:rPr lang="en-US" sz="1600">
                          <a:solidFill>
                            <a:srgbClr val="000000"/>
                          </a:solidFill>
                          <a:effectLst/>
                        </a:rPr>
                        <a:t>Use </a:t>
                      </a:r>
                      <a:endParaRPr lang="en-US" sz="1600">
                        <a:solidFill>
                          <a:srgbClr val="000000"/>
                        </a:solidFill>
                        <a:effectLst/>
                        <a:latin typeface="Times New Roman" charset="0"/>
                        <a:ea typeface="Calibri" charset="0"/>
                      </a:endParaRPr>
                    </a:p>
                  </a:txBody>
                  <a:tcPr marL="68580" marR="68580" marT="0" marB="0"/>
                </a:tc>
                <a:tc>
                  <a:txBody>
                    <a:bodyPr/>
                    <a:lstStyle/>
                    <a:p>
                      <a:pPr marL="0" marR="0" algn="just">
                        <a:spcBef>
                          <a:spcPts val="0"/>
                        </a:spcBef>
                        <a:spcAft>
                          <a:spcPts val="0"/>
                        </a:spcAft>
                      </a:pPr>
                      <a:r>
                        <a:rPr lang="en-US" sz="1600">
                          <a:solidFill>
                            <a:srgbClr val="000000"/>
                          </a:solidFill>
                          <a:effectLst/>
                        </a:rPr>
                        <a:t>Processing capability</a:t>
                      </a:r>
                      <a:endParaRPr lang="en-US" sz="1600">
                        <a:solidFill>
                          <a:srgbClr val="000000"/>
                        </a:solidFill>
                        <a:effectLst/>
                        <a:latin typeface="Times New Roman" charset="0"/>
                        <a:ea typeface="Calibri" charset="0"/>
                      </a:endParaRPr>
                    </a:p>
                  </a:txBody>
                  <a:tcPr marL="68580" marR="68580" marT="0" marB="0"/>
                </a:tc>
              </a:tr>
              <a:tr h="289101">
                <a:tc>
                  <a:txBody>
                    <a:bodyPr/>
                    <a:lstStyle/>
                    <a:p>
                      <a:pPr marL="0" marR="0" algn="just">
                        <a:spcBef>
                          <a:spcPts val="0"/>
                        </a:spcBef>
                        <a:spcAft>
                          <a:spcPts val="0"/>
                        </a:spcAft>
                      </a:pPr>
                      <a:r>
                        <a:rPr lang="en-US" sz="1600" b="0" dirty="0" err="1">
                          <a:solidFill>
                            <a:srgbClr val="000000"/>
                          </a:solidFill>
                          <a:effectLst/>
                        </a:rPr>
                        <a:t>Caffe</a:t>
                      </a:r>
                      <a:endParaRPr lang="en-US" sz="1600" b="0" dirty="0">
                        <a:solidFill>
                          <a:srgbClr val="000000"/>
                        </a:solidFill>
                        <a:effectLst/>
                        <a:latin typeface="Times New Roman" charset="0"/>
                        <a:ea typeface="Calibri" charset="0"/>
                      </a:endParaRPr>
                    </a:p>
                  </a:txBody>
                  <a:tcPr marL="68580" marR="68580" marT="0" marB="0"/>
                </a:tc>
                <a:tc>
                  <a:txBody>
                    <a:bodyPr/>
                    <a:lstStyle/>
                    <a:p>
                      <a:pPr marL="0" marR="0" algn="just">
                        <a:spcBef>
                          <a:spcPts val="0"/>
                        </a:spcBef>
                        <a:spcAft>
                          <a:spcPts val="0"/>
                        </a:spcAft>
                      </a:pPr>
                      <a:r>
                        <a:rPr lang="en-US" sz="1600">
                          <a:solidFill>
                            <a:srgbClr val="000000"/>
                          </a:solidFill>
                          <a:effectLst/>
                        </a:rPr>
                        <a:t>C++</a:t>
                      </a:r>
                      <a:endParaRPr lang="en-US" sz="1600">
                        <a:solidFill>
                          <a:srgbClr val="000000"/>
                        </a:solidFill>
                        <a:effectLst/>
                        <a:latin typeface="Times New Roman" charset="0"/>
                        <a:ea typeface="Calibri" charset="0"/>
                      </a:endParaRPr>
                    </a:p>
                  </a:txBody>
                  <a:tcPr marL="68580" marR="68580" marT="0" marB="0"/>
                </a:tc>
                <a:tc>
                  <a:txBody>
                    <a:bodyPr/>
                    <a:lstStyle/>
                    <a:p>
                      <a:pPr marL="0" marR="0" algn="just">
                        <a:spcBef>
                          <a:spcPts val="0"/>
                        </a:spcBef>
                        <a:spcAft>
                          <a:spcPts val="0"/>
                        </a:spcAft>
                      </a:pPr>
                      <a:r>
                        <a:rPr lang="en-US" sz="1600" dirty="0">
                          <a:solidFill>
                            <a:srgbClr val="000000"/>
                          </a:solidFill>
                          <a:effectLst/>
                        </a:rPr>
                        <a:t>Images and video</a:t>
                      </a:r>
                      <a:endParaRPr lang="en-US" sz="1600" dirty="0">
                        <a:solidFill>
                          <a:srgbClr val="000000"/>
                        </a:solidFill>
                        <a:effectLst/>
                        <a:latin typeface="Times New Roman" charset="0"/>
                        <a:ea typeface="Calibri" charset="0"/>
                      </a:endParaRPr>
                    </a:p>
                  </a:txBody>
                  <a:tcPr marL="68580" marR="68580" marT="0" marB="0"/>
                </a:tc>
                <a:tc>
                  <a:txBody>
                    <a:bodyPr/>
                    <a:lstStyle/>
                    <a:p>
                      <a:pPr marL="0" marR="0" algn="just">
                        <a:spcBef>
                          <a:spcPts val="0"/>
                        </a:spcBef>
                        <a:spcAft>
                          <a:spcPts val="0"/>
                        </a:spcAft>
                      </a:pPr>
                      <a:r>
                        <a:rPr lang="en-US" sz="1600" dirty="0">
                          <a:solidFill>
                            <a:srgbClr val="000000"/>
                          </a:solidFill>
                          <a:effectLst/>
                        </a:rPr>
                        <a:t>Distributed </a:t>
                      </a:r>
                      <a:r>
                        <a:rPr lang="en-US" sz="1600" dirty="0" smtClean="0">
                          <a:solidFill>
                            <a:srgbClr val="000000"/>
                          </a:solidFill>
                          <a:effectLst/>
                        </a:rPr>
                        <a:t>    </a:t>
                      </a:r>
                    </a:p>
                    <a:p>
                      <a:pPr marL="0" marR="0" algn="just">
                        <a:spcBef>
                          <a:spcPts val="0"/>
                        </a:spcBef>
                        <a:spcAft>
                          <a:spcPts val="0"/>
                        </a:spcAft>
                      </a:pPr>
                      <a:r>
                        <a:rPr lang="en-US" sz="1600" dirty="0" smtClean="0">
                          <a:solidFill>
                            <a:srgbClr val="000000"/>
                          </a:solidFill>
                          <a:effectLst/>
                        </a:rPr>
                        <a:t>(</a:t>
                      </a:r>
                      <a:r>
                        <a:rPr lang="en-US" sz="1600" dirty="0">
                          <a:solidFill>
                            <a:srgbClr val="000000"/>
                          </a:solidFill>
                          <a:effectLst/>
                        </a:rPr>
                        <a:t>HPC, GPU)</a:t>
                      </a:r>
                      <a:endParaRPr lang="en-US" sz="1600" dirty="0">
                        <a:solidFill>
                          <a:srgbClr val="000000"/>
                        </a:solidFill>
                        <a:effectLst/>
                        <a:latin typeface="Times New Roman" charset="0"/>
                        <a:ea typeface="Calibri" charset="0"/>
                      </a:endParaRPr>
                    </a:p>
                  </a:txBody>
                  <a:tcPr marL="68580" marR="68580" marT="0" marB="0"/>
                </a:tc>
              </a:tr>
              <a:tr h="352418">
                <a:tc>
                  <a:txBody>
                    <a:bodyPr/>
                    <a:lstStyle/>
                    <a:p>
                      <a:pPr marL="0" marR="0" algn="just">
                        <a:spcBef>
                          <a:spcPts val="0"/>
                        </a:spcBef>
                        <a:spcAft>
                          <a:spcPts val="0"/>
                        </a:spcAft>
                      </a:pPr>
                      <a:r>
                        <a:rPr lang="en-US" sz="1600" b="0" dirty="0" err="1">
                          <a:solidFill>
                            <a:srgbClr val="000000"/>
                          </a:solidFill>
                          <a:effectLst/>
                        </a:rPr>
                        <a:t>TensorFlow</a:t>
                      </a:r>
                      <a:endParaRPr lang="en-US" sz="1600" b="0" dirty="0">
                        <a:solidFill>
                          <a:srgbClr val="000000"/>
                        </a:solidFill>
                        <a:effectLst/>
                        <a:latin typeface="Times New Roman" charset="0"/>
                        <a:ea typeface="Calibri" charset="0"/>
                      </a:endParaRPr>
                    </a:p>
                  </a:txBody>
                  <a:tcPr marL="68580" marR="68580" marT="0" marB="0"/>
                </a:tc>
                <a:tc>
                  <a:txBody>
                    <a:bodyPr/>
                    <a:lstStyle/>
                    <a:p>
                      <a:pPr marL="0" marR="0" algn="just">
                        <a:spcBef>
                          <a:spcPts val="0"/>
                        </a:spcBef>
                        <a:spcAft>
                          <a:spcPts val="0"/>
                        </a:spcAft>
                      </a:pPr>
                      <a:r>
                        <a:rPr lang="en-US" sz="1600" dirty="0">
                          <a:solidFill>
                            <a:srgbClr val="000000"/>
                          </a:solidFill>
                          <a:effectLst/>
                        </a:rPr>
                        <a:t>Python</a:t>
                      </a:r>
                      <a:endParaRPr lang="en-US" sz="1600" dirty="0">
                        <a:solidFill>
                          <a:srgbClr val="000000"/>
                        </a:solidFill>
                        <a:effectLst/>
                        <a:latin typeface="Times New Roman" charset="0"/>
                        <a:ea typeface="Calibri" charset="0"/>
                      </a:endParaRPr>
                    </a:p>
                  </a:txBody>
                  <a:tcPr marL="68580" marR="68580" marT="0" marB="0"/>
                </a:tc>
                <a:tc>
                  <a:txBody>
                    <a:bodyPr/>
                    <a:lstStyle/>
                    <a:p>
                      <a:pPr marL="0" marR="0" algn="just">
                        <a:spcBef>
                          <a:spcPts val="0"/>
                        </a:spcBef>
                        <a:spcAft>
                          <a:spcPts val="0"/>
                        </a:spcAft>
                      </a:pPr>
                      <a:r>
                        <a:rPr lang="en-US" sz="1600" dirty="0">
                          <a:solidFill>
                            <a:srgbClr val="000000"/>
                          </a:solidFill>
                          <a:effectLst/>
                        </a:rPr>
                        <a:t>Images, regression, video, text, speech</a:t>
                      </a:r>
                      <a:endParaRPr lang="en-US" sz="1600" dirty="0">
                        <a:solidFill>
                          <a:srgbClr val="000000"/>
                        </a:solidFill>
                        <a:effectLst/>
                        <a:latin typeface="Times New Roman" charset="0"/>
                        <a:ea typeface="Calibri" charset="0"/>
                      </a:endParaRPr>
                    </a:p>
                  </a:txBody>
                  <a:tcPr marL="68580" marR="68580" marT="0" marB="0"/>
                </a:tc>
                <a:tc>
                  <a:txBody>
                    <a:bodyPr/>
                    <a:lstStyle/>
                    <a:p>
                      <a:pPr marL="0" marR="0" algn="just">
                        <a:spcBef>
                          <a:spcPts val="0"/>
                        </a:spcBef>
                        <a:spcAft>
                          <a:spcPts val="0"/>
                        </a:spcAft>
                      </a:pPr>
                      <a:r>
                        <a:rPr lang="en-US" sz="1600" dirty="0">
                          <a:solidFill>
                            <a:srgbClr val="000000"/>
                          </a:solidFill>
                          <a:effectLst/>
                        </a:rPr>
                        <a:t>Distributed </a:t>
                      </a:r>
                      <a:endParaRPr lang="en-US" sz="1600" dirty="0" smtClean="0">
                        <a:solidFill>
                          <a:srgbClr val="000000"/>
                        </a:solidFill>
                        <a:effectLst/>
                      </a:endParaRPr>
                    </a:p>
                    <a:p>
                      <a:pPr marL="0" marR="0" algn="just">
                        <a:spcBef>
                          <a:spcPts val="0"/>
                        </a:spcBef>
                        <a:spcAft>
                          <a:spcPts val="0"/>
                        </a:spcAft>
                      </a:pPr>
                      <a:r>
                        <a:rPr lang="en-US" sz="1600" dirty="0" smtClean="0">
                          <a:solidFill>
                            <a:srgbClr val="000000"/>
                          </a:solidFill>
                          <a:effectLst/>
                        </a:rPr>
                        <a:t>(</a:t>
                      </a:r>
                      <a:r>
                        <a:rPr lang="en-US" sz="1600" dirty="0">
                          <a:solidFill>
                            <a:srgbClr val="000000"/>
                          </a:solidFill>
                          <a:effectLst/>
                        </a:rPr>
                        <a:t>HPC, GPU)</a:t>
                      </a:r>
                      <a:endParaRPr lang="en-US" sz="1600" dirty="0">
                        <a:solidFill>
                          <a:srgbClr val="000000"/>
                        </a:solidFill>
                        <a:effectLst/>
                        <a:latin typeface="Times New Roman" charset="0"/>
                        <a:ea typeface="Calibri" charset="0"/>
                      </a:endParaRPr>
                    </a:p>
                  </a:txBody>
                  <a:tcPr marL="68580" marR="68580" marT="0" marB="0"/>
                </a:tc>
              </a:tr>
              <a:tr h="289101">
                <a:tc>
                  <a:txBody>
                    <a:bodyPr/>
                    <a:lstStyle/>
                    <a:p>
                      <a:pPr marL="0" marR="0" algn="just">
                        <a:spcBef>
                          <a:spcPts val="0"/>
                        </a:spcBef>
                        <a:spcAft>
                          <a:spcPts val="0"/>
                        </a:spcAft>
                      </a:pPr>
                      <a:r>
                        <a:rPr lang="en-US" sz="1600" b="0" dirty="0" err="1">
                          <a:solidFill>
                            <a:srgbClr val="000000"/>
                          </a:solidFill>
                          <a:effectLst/>
                        </a:rPr>
                        <a:t>Theano</a:t>
                      </a:r>
                      <a:endParaRPr lang="en-US" sz="1600" b="0" dirty="0">
                        <a:solidFill>
                          <a:srgbClr val="000000"/>
                        </a:solidFill>
                        <a:effectLst/>
                        <a:latin typeface="Times New Roman" charset="0"/>
                        <a:ea typeface="Calibri" charset="0"/>
                      </a:endParaRPr>
                    </a:p>
                  </a:txBody>
                  <a:tcPr marL="68580" marR="68580" marT="0" marB="0"/>
                </a:tc>
                <a:tc>
                  <a:txBody>
                    <a:bodyPr/>
                    <a:lstStyle/>
                    <a:p>
                      <a:pPr marL="0" marR="0" algn="just">
                        <a:spcBef>
                          <a:spcPts val="0"/>
                        </a:spcBef>
                        <a:spcAft>
                          <a:spcPts val="0"/>
                        </a:spcAft>
                      </a:pPr>
                      <a:r>
                        <a:rPr lang="en-US" sz="1600">
                          <a:solidFill>
                            <a:srgbClr val="000000"/>
                          </a:solidFill>
                          <a:effectLst/>
                        </a:rPr>
                        <a:t>Python</a:t>
                      </a:r>
                      <a:endParaRPr lang="en-US" sz="1600">
                        <a:solidFill>
                          <a:srgbClr val="000000"/>
                        </a:solidFill>
                        <a:effectLst/>
                        <a:latin typeface="Times New Roman" charset="0"/>
                        <a:ea typeface="Calibri" charset="0"/>
                      </a:endParaRPr>
                    </a:p>
                  </a:txBody>
                  <a:tcPr marL="68580" marR="68580" marT="0" marB="0"/>
                </a:tc>
                <a:tc>
                  <a:txBody>
                    <a:bodyPr/>
                    <a:lstStyle/>
                    <a:p>
                      <a:pPr marL="0" marR="0" algn="just">
                        <a:spcBef>
                          <a:spcPts val="0"/>
                        </a:spcBef>
                        <a:spcAft>
                          <a:spcPts val="0"/>
                        </a:spcAft>
                      </a:pPr>
                      <a:r>
                        <a:rPr lang="en-US" sz="1600" dirty="0">
                          <a:solidFill>
                            <a:srgbClr val="000000"/>
                          </a:solidFill>
                          <a:effectLst/>
                        </a:rPr>
                        <a:t>Images</a:t>
                      </a:r>
                      <a:endParaRPr lang="en-US" sz="1600" dirty="0">
                        <a:solidFill>
                          <a:srgbClr val="000000"/>
                        </a:solidFill>
                        <a:effectLst/>
                        <a:latin typeface="Times New Roman" charset="0"/>
                        <a:ea typeface="Calibri" charset="0"/>
                      </a:endParaRPr>
                    </a:p>
                  </a:txBody>
                  <a:tcPr marL="68580" marR="68580" marT="0" marB="0"/>
                </a:tc>
                <a:tc>
                  <a:txBody>
                    <a:bodyPr/>
                    <a:lstStyle/>
                    <a:p>
                      <a:pPr marL="0" marR="0" algn="just">
                        <a:spcBef>
                          <a:spcPts val="0"/>
                        </a:spcBef>
                        <a:spcAft>
                          <a:spcPts val="0"/>
                        </a:spcAft>
                      </a:pPr>
                      <a:r>
                        <a:rPr lang="en-US" sz="1600" dirty="0">
                          <a:solidFill>
                            <a:srgbClr val="000000"/>
                          </a:solidFill>
                          <a:effectLst/>
                        </a:rPr>
                        <a:t>Distributed </a:t>
                      </a:r>
                      <a:endParaRPr lang="en-US" sz="1600" dirty="0" smtClean="0">
                        <a:solidFill>
                          <a:srgbClr val="000000"/>
                        </a:solidFill>
                        <a:effectLst/>
                      </a:endParaRPr>
                    </a:p>
                    <a:p>
                      <a:pPr marL="0" marR="0" algn="just">
                        <a:spcBef>
                          <a:spcPts val="0"/>
                        </a:spcBef>
                        <a:spcAft>
                          <a:spcPts val="0"/>
                        </a:spcAft>
                      </a:pPr>
                      <a:r>
                        <a:rPr lang="en-US" sz="1600" dirty="0" smtClean="0">
                          <a:solidFill>
                            <a:srgbClr val="000000"/>
                          </a:solidFill>
                          <a:effectLst/>
                        </a:rPr>
                        <a:t>(</a:t>
                      </a:r>
                      <a:r>
                        <a:rPr lang="en-US" sz="1600" dirty="0">
                          <a:solidFill>
                            <a:srgbClr val="000000"/>
                          </a:solidFill>
                          <a:effectLst/>
                        </a:rPr>
                        <a:t>HPC, GPU)</a:t>
                      </a:r>
                      <a:endParaRPr lang="en-US" sz="1600" dirty="0">
                        <a:solidFill>
                          <a:srgbClr val="000000"/>
                        </a:solidFill>
                        <a:effectLst/>
                        <a:latin typeface="Times New Roman" charset="0"/>
                        <a:ea typeface="Calibri" charset="0"/>
                      </a:endParaRPr>
                    </a:p>
                  </a:txBody>
                  <a:tcPr marL="68580" marR="68580" marT="0" marB="0"/>
                </a:tc>
              </a:tr>
              <a:tr h="289101">
                <a:tc>
                  <a:txBody>
                    <a:bodyPr/>
                    <a:lstStyle/>
                    <a:p>
                      <a:pPr marL="0" marR="0" algn="just">
                        <a:spcBef>
                          <a:spcPts val="0"/>
                        </a:spcBef>
                        <a:spcAft>
                          <a:spcPts val="0"/>
                        </a:spcAft>
                      </a:pPr>
                      <a:r>
                        <a:rPr lang="en-US" sz="1600" b="0" dirty="0">
                          <a:solidFill>
                            <a:srgbClr val="000000"/>
                          </a:solidFill>
                          <a:effectLst/>
                        </a:rPr>
                        <a:t>Torch</a:t>
                      </a:r>
                      <a:endParaRPr lang="en-US" sz="1600" b="0" dirty="0">
                        <a:solidFill>
                          <a:srgbClr val="000000"/>
                        </a:solidFill>
                        <a:effectLst/>
                        <a:latin typeface="Times New Roman" charset="0"/>
                        <a:ea typeface="Calibri" charset="0"/>
                      </a:endParaRPr>
                    </a:p>
                  </a:txBody>
                  <a:tcPr marL="68580" marR="68580" marT="0" marB="0"/>
                </a:tc>
                <a:tc>
                  <a:txBody>
                    <a:bodyPr/>
                    <a:lstStyle/>
                    <a:p>
                      <a:pPr marL="0" marR="0" algn="just">
                        <a:spcBef>
                          <a:spcPts val="0"/>
                        </a:spcBef>
                        <a:spcAft>
                          <a:spcPts val="0"/>
                        </a:spcAft>
                      </a:pPr>
                      <a:r>
                        <a:rPr lang="en-US" sz="1600" dirty="0" err="1">
                          <a:solidFill>
                            <a:srgbClr val="000000"/>
                          </a:solidFill>
                          <a:effectLst/>
                        </a:rPr>
                        <a:t>Lua</a:t>
                      </a:r>
                      <a:endParaRPr lang="en-US" sz="1600" dirty="0">
                        <a:solidFill>
                          <a:srgbClr val="000000"/>
                        </a:solidFill>
                        <a:effectLst/>
                        <a:latin typeface="Times New Roman" charset="0"/>
                        <a:ea typeface="Calibri" charset="0"/>
                      </a:endParaRPr>
                    </a:p>
                  </a:txBody>
                  <a:tcPr marL="68580" marR="68580" marT="0" marB="0"/>
                </a:tc>
                <a:tc>
                  <a:txBody>
                    <a:bodyPr/>
                    <a:lstStyle/>
                    <a:p>
                      <a:pPr marL="0" marR="0" algn="just">
                        <a:spcBef>
                          <a:spcPts val="0"/>
                        </a:spcBef>
                        <a:spcAft>
                          <a:spcPts val="0"/>
                        </a:spcAft>
                      </a:pPr>
                      <a:r>
                        <a:rPr lang="en-US" sz="1600" dirty="0">
                          <a:solidFill>
                            <a:srgbClr val="000000"/>
                          </a:solidFill>
                          <a:effectLst/>
                        </a:rPr>
                        <a:t>Images and speech</a:t>
                      </a:r>
                      <a:endParaRPr lang="en-US" sz="1600" dirty="0">
                        <a:solidFill>
                          <a:srgbClr val="000000"/>
                        </a:solidFill>
                        <a:effectLst/>
                        <a:latin typeface="Times New Roman" charset="0"/>
                        <a:ea typeface="Calibri" charset="0"/>
                      </a:endParaRPr>
                    </a:p>
                  </a:txBody>
                  <a:tcPr marL="68580" marR="68580" marT="0" marB="0"/>
                </a:tc>
                <a:tc>
                  <a:txBody>
                    <a:bodyPr/>
                    <a:lstStyle/>
                    <a:p>
                      <a:pPr marL="0" marR="0" algn="just">
                        <a:spcBef>
                          <a:spcPts val="0"/>
                        </a:spcBef>
                        <a:spcAft>
                          <a:spcPts val="0"/>
                        </a:spcAft>
                      </a:pPr>
                      <a:r>
                        <a:rPr lang="en-US" sz="1600" dirty="0">
                          <a:solidFill>
                            <a:srgbClr val="000000"/>
                          </a:solidFill>
                          <a:effectLst/>
                        </a:rPr>
                        <a:t>Distributed </a:t>
                      </a:r>
                      <a:endParaRPr lang="en-US" sz="1600" dirty="0" smtClean="0">
                        <a:solidFill>
                          <a:srgbClr val="000000"/>
                        </a:solidFill>
                        <a:effectLst/>
                      </a:endParaRPr>
                    </a:p>
                    <a:p>
                      <a:pPr marL="0" marR="0" algn="just">
                        <a:spcBef>
                          <a:spcPts val="0"/>
                        </a:spcBef>
                        <a:spcAft>
                          <a:spcPts val="0"/>
                        </a:spcAft>
                      </a:pPr>
                      <a:r>
                        <a:rPr lang="en-US" sz="1600" dirty="0" smtClean="0">
                          <a:solidFill>
                            <a:srgbClr val="000000"/>
                          </a:solidFill>
                          <a:effectLst/>
                        </a:rPr>
                        <a:t>(</a:t>
                      </a:r>
                      <a:r>
                        <a:rPr lang="en-US" sz="1600" dirty="0">
                          <a:solidFill>
                            <a:srgbClr val="000000"/>
                          </a:solidFill>
                          <a:effectLst/>
                        </a:rPr>
                        <a:t>HPC, GPU)</a:t>
                      </a:r>
                      <a:endParaRPr lang="en-US" sz="1600" dirty="0">
                        <a:solidFill>
                          <a:srgbClr val="000000"/>
                        </a:solidFill>
                        <a:effectLst/>
                        <a:latin typeface="Times New Roman" charset="0"/>
                        <a:ea typeface="Calibri" charset="0"/>
                      </a:endParaRPr>
                    </a:p>
                  </a:txBody>
                  <a:tcPr marL="68580" marR="68580" marT="0" marB="0"/>
                </a:tc>
              </a:tr>
            </a:tbl>
          </a:graphicData>
        </a:graphic>
      </p:graphicFrame>
    </p:spTree>
    <p:extLst>
      <p:ext uri="{BB962C8B-B14F-4D97-AF65-F5344CB8AC3E}">
        <p14:creationId xmlns:p14="http://schemas.microsoft.com/office/powerpoint/2010/main" val="110737616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9150" y="2638425"/>
            <a:ext cx="7962900" cy="1362075"/>
          </a:xfrm>
        </p:spPr>
        <p:txBody>
          <a:bodyPr/>
          <a:lstStyle/>
          <a:p>
            <a:r>
              <a:rPr lang="en-US" dirty="0" smtClean="0">
                <a:solidFill>
                  <a:srgbClr val="000000"/>
                </a:solidFill>
              </a:rPr>
              <a:t/>
            </a:r>
            <a:br>
              <a:rPr lang="en-US" dirty="0" smtClean="0">
                <a:solidFill>
                  <a:srgbClr val="000000"/>
                </a:solidFill>
              </a:rPr>
            </a:br>
            <a:r>
              <a:rPr lang="en-US" dirty="0" smtClean="0">
                <a:solidFill>
                  <a:srgbClr val="000000"/>
                </a:solidFill>
              </a:rPr>
              <a:t>Bringing it back to Networks</a:t>
            </a:r>
            <a:r>
              <a:rPr lang="is-IS" dirty="0" smtClean="0">
                <a:solidFill>
                  <a:srgbClr val="000000"/>
                </a:solidFill>
              </a:rPr>
              <a:t>…</a:t>
            </a:r>
            <a:br>
              <a:rPr lang="is-IS" dirty="0" smtClean="0">
                <a:solidFill>
                  <a:srgbClr val="000000"/>
                </a:solidFill>
              </a:rPr>
            </a:br>
            <a:r>
              <a:rPr lang="en-US" sz="3200" dirty="0" smtClean="0">
                <a:solidFill>
                  <a:srgbClr val="000000"/>
                </a:solidFill>
              </a:rPr>
              <a:t>(Reviewing papers since 2010)</a:t>
            </a:r>
            <a:r>
              <a:rPr lang="is-IS" sz="3200" dirty="0" smtClean="0">
                <a:solidFill>
                  <a:srgbClr val="000000"/>
                </a:solidFill>
              </a:rPr>
              <a:t> </a:t>
            </a:r>
            <a:r>
              <a:rPr lang="en-US" dirty="0" smtClean="0">
                <a:solidFill>
                  <a:srgbClr val="000000"/>
                </a:solidFill>
              </a:rPr>
              <a:t/>
            </a:r>
            <a:br>
              <a:rPr lang="en-US" dirty="0" smtClean="0">
                <a:solidFill>
                  <a:srgbClr val="000000"/>
                </a:solidFill>
              </a:rPr>
            </a:br>
            <a:endParaRPr lang="en-US" dirty="0">
              <a:solidFill>
                <a:srgbClr val="000000"/>
              </a:solidFill>
            </a:endParaRPr>
          </a:p>
        </p:txBody>
      </p:sp>
      <p:sp>
        <p:nvSpPr>
          <p:cNvPr id="3" name="Text Placeholder 2"/>
          <p:cNvSpPr>
            <a:spLocks noGrp="1"/>
          </p:cNvSpPr>
          <p:nvPr>
            <p:ph type="body" idx="1"/>
          </p:nvPr>
        </p:nvSpPr>
        <p:spPr/>
        <p:txBody>
          <a:bodyPr/>
          <a:lstStyle/>
          <a:p>
            <a:pPr marL="342900" indent="-342900">
              <a:buFont typeface="Arial" charset="0"/>
              <a:buChar char="•"/>
            </a:pPr>
            <a:endParaRPr lang="en-US" dirty="0">
              <a:solidFill>
                <a:srgbClr val="000000"/>
              </a:solidFill>
            </a:endParaRPr>
          </a:p>
          <a:p>
            <a:pPr marL="342900" indent="-342900">
              <a:buFont typeface="Arial" charset="0"/>
              <a:buChar char="•"/>
            </a:pPr>
            <a:endParaRPr lang="is-IS" dirty="0" smtClean="0">
              <a:solidFill>
                <a:srgbClr val="000000"/>
              </a:solidFill>
            </a:endParaRPr>
          </a:p>
          <a:p>
            <a:pPr marL="742950" lvl="1" indent="-285750">
              <a:buFont typeface="Arial" charset="0"/>
              <a:buChar char="•"/>
            </a:pPr>
            <a:endParaRPr lang="en-US" dirty="0">
              <a:solidFill>
                <a:srgbClr val="000000"/>
              </a:solidFill>
            </a:endParaRPr>
          </a:p>
        </p:txBody>
      </p:sp>
    </p:spTree>
    <p:extLst>
      <p:ext uri="{BB962C8B-B14F-4D97-AF65-F5344CB8AC3E}">
        <p14:creationId xmlns:p14="http://schemas.microsoft.com/office/powerpoint/2010/main" val="142087695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solidFill>
                  <a:srgbClr val="000000"/>
                </a:solidFill>
              </a:rPr>
              <a:t>Recommended Machine </a:t>
            </a:r>
            <a:r>
              <a:rPr lang="en-US" dirty="0" smtClean="0">
                <a:solidFill>
                  <a:srgbClr val="000000"/>
                </a:solidFill>
              </a:rPr>
              <a:t>learning Use cases (IETF forums)</a:t>
            </a:r>
            <a:endParaRPr lang="en-US" dirty="0">
              <a:solidFill>
                <a:srgbClr val="000000"/>
              </a:solidFill>
            </a:endParaRPr>
          </a:p>
        </p:txBody>
      </p:sp>
      <p:sp>
        <p:nvSpPr>
          <p:cNvPr id="5" name="Content Placeholder 4"/>
          <p:cNvSpPr>
            <a:spLocks noGrp="1"/>
          </p:cNvSpPr>
          <p:nvPr>
            <p:ph idx="1"/>
          </p:nvPr>
        </p:nvSpPr>
        <p:spPr/>
        <p:txBody>
          <a:bodyPr/>
          <a:lstStyle/>
          <a:p>
            <a:r>
              <a:rPr lang="en-US" dirty="0" smtClean="0">
                <a:solidFill>
                  <a:srgbClr val="000000"/>
                </a:solidFill>
              </a:rPr>
              <a:t>Network Security</a:t>
            </a:r>
          </a:p>
          <a:p>
            <a:pPr lvl="1"/>
            <a:r>
              <a:rPr lang="en-US" dirty="0" smtClean="0">
                <a:solidFill>
                  <a:srgbClr val="000000"/>
                </a:solidFill>
              </a:rPr>
              <a:t>Normal and outlier behaviors in traffic</a:t>
            </a:r>
          </a:p>
          <a:p>
            <a:r>
              <a:rPr lang="en-US" dirty="0" smtClean="0">
                <a:solidFill>
                  <a:srgbClr val="000000"/>
                </a:solidFill>
              </a:rPr>
              <a:t>Change or predict possible behavior</a:t>
            </a:r>
          </a:p>
          <a:p>
            <a:pPr lvl="1"/>
            <a:r>
              <a:rPr lang="en-US" dirty="0" smtClean="0">
                <a:solidFill>
                  <a:srgbClr val="000000"/>
                </a:solidFill>
              </a:rPr>
              <a:t>This &lt;</a:t>
            </a:r>
            <a:r>
              <a:rPr lang="en-US" dirty="0" err="1" smtClean="0">
                <a:solidFill>
                  <a:srgbClr val="000000"/>
                </a:solidFill>
              </a:rPr>
              <a:t>QoS</a:t>
            </a:r>
            <a:r>
              <a:rPr lang="en-US" dirty="0" smtClean="0">
                <a:solidFill>
                  <a:srgbClr val="000000"/>
                </a:solidFill>
              </a:rPr>
              <a:t> value&gt; will cause this &lt;event Y&gt; with probability &lt;P&gt;</a:t>
            </a:r>
          </a:p>
          <a:p>
            <a:r>
              <a:rPr lang="en-US" dirty="0" smtClean="0">
                <a:solidFill>
                  <a:srgbClr val="000000"/>
                </a:solidFill>
              </a:rPr>
              <a:t>Bug detection</a:t>
            </a:r>
          </a:p>
          <a:p>
            <a:pPr lvl="1"/>
            <a:r>
              <a:rPr lang="en-US" dirty="0" smtClean="0">
                <a:solidFill>
                  <a:srgbClr val="000000"/>
                </a:solidFill>
              </a:rPr>
              <a:t>Software or hardware faults</a:t>
            </a:r>
          </a:p>
          <a:p>
            <a:r>
              <a:rPr lang="en-US" dirty="0" smtClean="0">
                <a:solidFill>
                  <a:srgbClr val="000000"/>
                </a:solidFill>
              </a:rPr>
              <a:t>WAN path optimization</a:t>
            </a:r>
          </a:p>
          <a:p>
            <a:pPr lvl="1"/>
            <a:r>
              <a:rPr lang="en-US" dirty="0" smtClean="0">
                <a:solidFill>
                  <a:srgbClr val="000000"/>
                </a:solidFill>
              </a:rPr>
              <a:t>Anticipate congestion </a:t>
            </a:r>
          </a:p>
          <a:p>
            <a:pPr lvl="1"/>
            <a:r>
              <a:rPr lang="en-US" dirty="0" smtClean="0">
                <a:solidFill>
                  <a:srgbClr val="000000"/>
                </a:solidFill>
              </a:rPr>
              <a:t>Divert traffic to alternate paths</a:t>
            </a:r>
            <a:endParaRPr lang="en-US" dirty="0">
              <a:solidFill>
                <a:srgbClr val="000000"/>
              </a:solidFill>
            </a:endParaRPr>
          </a:p>
        </p:txBody>
      </p:sp>
    </p:spTree>
    <p:extLst>
      <p:ext uri="{BB962C8B-B14F-4D97-AF65-F5344CB8AC3E}">
        <p14:creationId xmlns:p14="http://schemas.microsoft.com/office/powerpoint/2010/main" val="660777624"/>
      </p:ext>
    </p:extLst>
  </p:cSld>
  <p:clrMapOvr>
    <a:masterClrMapping/>
  </p:clrMapOvr>
  <p:timing>
    <p:tnLst>
      <p:par>
        <p:cTn id="1" dur="indefinite" restart="never" nodeType="tmRoot"/>
      </p:par>
    </p:tnLst>
  </p:timing>
</p:sld>
</file>

<file path=ppt/theme/theme1.xml><?xml version="1.0" encoding="utf-8"?>
<a:theme xmlns:a="http://schemas.openxmlformats.org/drawingml/2006/main" name="1_Office Theme">
  <a:themeElements>
    <a:clrScheme name="ESnet theme colors 080714">
      <a:dk1>
        <a:srgbClr val="6D6E71"/>
      </a:dk1>
      <a:lt1>
        <a:sysClr val="window" lastClr="FFFFFF"/>
      </a:lt1>
      <a:dk2>
        <a:srgbClr val="6D6E71"/>
      </a:dk2>
      <a:lt2>
        <a:srgbClr val="C9CACC"/>
      </a:lt2>
      <a:accent1>
        <a:srgbClr val="4EC1E0"/>
      </a:accent1>
      <a:accent2>
        <a:srgbClr val="003A5D"/>
      </a:accent2>
      <a:accent3>
        <a:srgbClr val="FF4E00"/>
      </a:accent3>
      <a:accent4>
        <a:srgbClr val="C9CACC"/>
      </a:accent4>
      <a:accent5>
        <a:srgbClr val="58585B"/>
      </a:accent5>
      <a:accent6>
        <a:srgbClr val="D2E9EE"/>
      </a:accent6>
      <a:hlink>
        <a:srgbClr val="266782"/>
      </a:hlink>
      <a:folHlink>
        <a:srgbClr val="504F81"/>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square" rtlCol="0">
        <a:spAutoFit/>
      </a:bodyPr>
      <a:lstStyle>
        <a:defPPr marL="228600" indent="-228600">
          <a:spcBef>
            <a:spcPts val="880"/>
          </a:spcBef>
          <a:buClr>
            <a:srgbClr val="2DB2CF"/>
          </a:buClr>
          <a:defRPr sz="2000" dirty="0" smtClean="0">
            <a:solidFill>
              <a:srgbClr val="58585B"/>
            </a:solidFill>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64428</TotalTime>
  <Words>1863</Words>
  <Application>Microsoft Macintosh PowerPoint</Application>
  <PresentationFormat>On-screen Show (4:3)</PresentationFormat>
  <Paragraphs>337</Paragraphs>
  <Slides>25</Slides>
  <Notes>10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25</vt:i4>
      </vt:variant>
    </vt:vector>
  </HeadingPairs>
  <TitlesOfParts>
    <vt:vector size="30" baseType="lpstr">
      <vt:lpstr>Calibri</vt:lpstr>
      <vt:lpstr>Lucida Grande</vt:lpstr>
      <vt:lpstr>Times New Roman</vt:lpstr>
      <vt:lpstr>Arial</vt:lpstr>
      <vt:lpstr>1_Office Theme</vt:lpstr>
      <vt:lpstr>Machine Learning  in WAN Research   </vt:lpstr>
      <vt:lpstr>Outline</vt:lpstr>
      <vt:lpstr>AI, ML, DL – What’s the Difference?</vt:lpstr>
      <vt:lpstr>AI Tree (example techniques) only a subset are ML algorithms</vt:lpstr>
      <vt:lpstr>PowerPoint Presentation</vt:lpstr>
      <vt:lpstr>Example: Choosing Algorithms for Problems  (e.g. deep learning or DNNs) </vt:lpstr>
      <vt:lpstr>Multiple Tools Available (DNN Libraries)</vt:lpstr>
      <vt:lpstr> Bringing it back to Networks… (Reviewing papers since 2010)  </vt:lpstr>
      <vt:lpstr>Recommended Machine learning Use cases (IETF forums)</vt:lpstr>
      <vt:lpstr>Conducted a Systematic Literature Review</vt:lpstr>
      <vt:lpstr>But… too many papers found</vt:lpstr>
      <vt:lpstr>PowerPoint Presentation</vt:lpstr>
      <vt:lpstr>PowerPoint Presentation</vt:lpstr>
      <vt:lpstr>Results</vt:lpstr>
      <vt:lpstr>Relevant Papers: Statistics </vt:lpstr>
      <vt:lpstr>Results – per year (1)</vt:lpstr>
      <vt:lpstr>Results – per category (2)</vt:lpstr>
      <vt:lpstr>Techniques used</vt:lpstr>
      <vt:lpstr>PowerPoint Presentation</vt:lpstr>
      <vt:lpstr>Data Involved</vt:lpstr>
      <vt:lpstr>Road Ahead…</vt:lpstr>
      <vt:lpstr>Lots of Areas still Under-developed</vt:lpstr>
      <vt:lpstr>PowerPoint Presentation</vt:lpstr>
      <vt:lpstr>Conclusions</vt:lpstr>
      <vt:lpstr>PowerPoint Presentation</vt:lpstr>
    </vt:vector>
  </TitlesOfParts>
  <Company>LBNL</Company>
  <LinksUpToDate>false</LinksUpToDate>
  <SharedDoc>false</SharedDoc>
  <HyperlinksChanged>false</HyperlinksChanged>
  <AppVersion>15.0035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Chin Guok</dc:creator>
  <cp:lastModifiedBy>Mariam Kiran</cp:lastModifiedBy>
  <cp:revision>589</cp:revision>
  <cp:lastPrinted>2017-10-11T19:53:57Z</cp:lastPrinted>
  <dcterms:created xsi:type="dcterms:W3CDTF">2016-11-07T22:00:08Z</dcterms:created>
  <dcterms:modified xsi:type="dcterms:W3CDTF">2017-10-18T15:55:25Z</dcterms:modified>
</cp:coreProperties>
</file>